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8" r:id="rId3"/>
    <p:sldId id="3695" r:id="rId4"/>
    <p:sldId id="301" r:id="rId5"/>
    <p:sldId id="300" r:id="rId6"/>
    <p:sldId id="339" r:id="rId7"/>
    <p:sldId id="3698" r:id="rId8"/>
    <p:sldId id="3699" r:id="rId9"/>
    <p:sldId id="3700" r:id="rId10"/>
    <p:sldId id="336" r:id="rId11"/>
    <p:sldId id="340" r:id="rId13"/>
    <p:sldId id="3702" r:id="rId14"/>
    <p:sldId id="3703" r:id="rId15"/>
    <p:sldId id="3704" r:id="rId16"/>
    <p:sldId id="3707" r:id="rId17"/>
    <p:sldId id="344" r:id="rId18"/>
    <p:sldId id="345" r:id="rId19"/>
    <p:sldId id="3705" r:id="rId20"/>
    <p:sldId id="3706" r:id="rId21"/>
    <p:sldId id="331"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1CF54D3-8AA8-4AB2-9405-D3FBB85A1AD1}">
          <p14:sldIdLst>
            <p14:sldId id="258"/>
            <p14:sldId id="3695"/>
            <p14:sldId id="301"/>
            <p14:sldId id="300"/>
            <p14:sldId id="339"/>
            <p14:sldId id="3698"/>
            <p14:sldId id="3699"/>
            <p14:sldId id="3700"/>
            <p14:sldId id="336"/>
            <p14:sldId id="340"/>
            <p14:sldId id="3702"/>
            <p14:sldId id="3703"/>
            <p14:sldId id="3704"/>
            <p14:sldId id="3707"/>
            <p14:sldId id="344"/>
            <p14:sldId id="345"/>
            <p14:sldId id="3705"/>
            <p14:sldId id="3706"/>
            <p14:sldId id="331"/>
          </p14:sldIdLst>
        </p14:section>
        <p14:section name="标注页" id="{A3F7F27B-4C61-416C-96A3-0818253A3D2D}">
          <p14:sldIdLst/>
        </p14:section>
      </p14:sectionLst>
    </p:ext>
    <p:ext uri="{EFAFB233-063F-42B5-8137-9DF3F51BA10A}">
      <p15:sldGuideLst xmlns:p15="http://schemas.microsoft.com/office/powerpoint/2012/main">
        <p15:guide id="3" pos="389" userDrawn="1">
          <p15:clr>
            <a:srgbClr val="A4A3A4"/>
          </p15:clr>
        </p15:guide>
        <p15:guide id="4" pos="7319" userDrawn="1">
          <p15:clr>
            <a:srgbClr val="A4A3A4"/>
          </p15:clr>
        </p15:guide>
        <p15:guide id="8" orient="horz" pos="3814" userDrawn="1">
          <p15:clr>
            <a:srgbClr val="A4A3A4"/>
          </p15:clr>
        </p15:guide>
        <p15:guide id="9" orient="horz" pos="3005" userDrawn="1">
          <p15:clr>
            <a:srgbClr val="A4A3A4"/>
          </p15:clr>
        </p15:guide>
        <p15:guide id="10" orient="horz" pos="2317" userDrawn="1">
          <p15:clr>
            <a:srgbClr val="A4A3A4"/>
          </p15:clr>
        </p15:guide>
        <p15:guide id="11" orient="horz" pos="3057" userDrawn="1">
          <p15:clr>
            <a:srgbClr val="A4A3A4"/>
          </p15:clr>
        </p15:guide>
        <p15:guide id="12" orient="horz" pos="1729" userDrawn="1">
          <p15:clr>
            <a:srgbClr val="A4A3A4"/>
          </p15:clr>
        </p15:guide>
        <p15:guide id="13" pos="558" userDrawn="1">
          <p15:clr>
            <a:srgbClr val="A4A3A4"/>
          </p15:clr>
        </p15:guide>
        <p15:guide id="14" pos="52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B7472A"/>
    <a:srgbClr val="CED6EB"/>
    <a:srgbClr val="E1E2E9"/>
    <a:srgbClr val="5E60F4"/>
    <a:srgbClr val="6399F4"/>
    <a:srgbClr val="2F2FEC"/>
    <a:srgbClr val="4D00FE"/>
    <a:srgbClr val="4853D9"/>
    <a:srgbClr val="3E3A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9" autoAdjust="0"/>
    <p:restoredTop sz="94660"/>
  </p:normalViewPr>
  <p:slideViewPr>
    <p:cSldViewPr snapToGrid="0" showGuides="1">
      <p:cViewPr varScale="1">
        <p:scale>
          <a:sx n="79" d="100"/>
          <a:sy n="79" d="100"/>
        </p:scale>
        <p:origin x="120" y="67"/>
      </p:cViewPr>
      <p:guideLst>
        <p:guide pos="389"/>
        <p:guide pos="7319"/>
        <p:guide orient="horz" pos="3814"/>
        <p:guide orient="horz" pos="3005"/>
        <p:guide orient="horz" pos="2317"/>
        <p:guide orient="horz" pos="3057"/>
        <p:guide orient="horz" pos="1729"/>
        <p:guide pos="558"/>
        <p:guide pos="52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26.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32B9967B-1406-4500-9ABA-D333D6F03373}"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4DCC612E-0DEB-4EA3-B55F-824A8281AC7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userDrawn="1"/>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userDrawn="1"/>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2024001" y="-3080221"/>
            <a:ext cx="7262118" cy="7262118"/>
          </a:xfrm>
          <a:prstGeom prst="ellipse">
            <a:avLst/>
          </a:prstGeom>
          <a:gradFill flip="none" rotWithShape="1">
            <a:gsLst>
              <a:gs pos="0">
                <a:schemeClr val="accent4"/>
              </a:gs>
              <a:gs pos="100000">
                <a:schemeClr val="accent4">
                  <a:lumMod val="20000"/>
                  <a:lumOff val="80000"/>
                  <a:alpha val="37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tags" Target="../tags/tag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xml"/><Relationship Id="rId2" Type="http://schemas.openxmlformats.org/officeDocument/2006/relationships/image" Target="../media/image31.png"/><Relationship Id="rId1" Type="http://schemas.openxmlformats.org/officeDocument/2006/relationships/image" Target="../media/image30.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9.png"/><Relationship Id="rId7" Type="http://schemas.openxmlformats.org/officeDocument/2006/relationships/tags" Target="../tags/tag6.xml"/><Relationship Id="rId6" Type="http://schemas.openxmlformats.org/officeDocument/2006/relationships/image" Target="../media/image8.png"/><Relationship Id="rId5" Type="http://schemas.openxmlformats.org/officeDocument/2006/relationships/tags" Target="../tags/tag5.xml"/><Relationship Id="rId4" Type="http://schemas.openxmlformats.org/officeDocument/2006/relationships/image" Target="../media/image7.png"/><Relationship Id="rId35" Type="http://schemas.openxmlformats.org/officeDocument/2006/relationships/slideLayout" Target="../slideLayouts/slideLayout2.xml"/><Relationship Id="rId34" Type="http://schemas.openxmlformats.org/officeDocument/2006/relationships/image" Target="../media/image22.png"/><Relationship Id="rId33" Type="http://schemas.openxmlformats.org/officeDocument/2006/relationships/tags" Target="../tags/tag19.xml"/><Relationship Id="rId32" Type="http://schemas.openxmlformats.org/officeDocument/2006/relationships/image" Target="../media/image21.png"/><Relationship Id="rId31" Type="http://schemas.openxmlformats.org/officeDocument/2006/relationships/tags" Target="../tags/tag18.xml"/><Relationship Id="rId30" Type="http://schemas.openxmlformats.org/officeDocument/2006/relationships/image" Target="../media/image20.png"/><Relationship Id="rId3" Type="http://schemas.openxmlformats.org/officeDocument/2006/relationships/tags" Target="../tags/tag4.xml"/><Relationship Id="rId29" Type="http://schemas.openxmlformats.org/officeDocument/2006/relationships/tags" Target="../tags/tag17.xml"/><Relationship Id="rId28" Type="http://schemas.openxmlformats.org/officeDocument/2006/relationships/image" Target="../media/image19.png"/><Relationship Id="rId27" Type="http://schemas.openxmlformats.org/officeDocument/2006/relationships/tags" Target="../tags/tag16.xml"/><Relationship Id="rId26" Type="http://schemas.openxmlformats.org/officeDocument/2006/relationships/image" Target="../media/image18.png"/><Relationship Id="rId25" Type="http://schemas.openxmlformats.org/officeDocument/2006/relationships/tags" Target="../tags/tag15.xml"/><Relationship Id="rId24" Type="http://schemas.openxmlformats.org/officeDocument/2006/relationships/image" Target="../media/image17.png"/><Relationship Id="rId23" Type="http://schemas.openxmlformats.org/officeDocument/2006/relationships/tags" Target="../tags/tag14.xml"/><Relationship Id="rId22" Type="http://schemas.openxmlformats.org/officeDocument/2006/relationships/image" Target="../media/image16.png"/><Relationship Id="rId21" Type="http://schemas.openxmlformats.org/officeDocument/2006/relationships/tags" Target="../tags/tag13.xml"/><Relationship Id="rId20" Type="http://schemas.openxmlformats.org/officeDocument/2006/relationships/image" Target="../media/image15.png"/><Relationship Id="rId2" Type="http://schemas.openxmlformats.org/officeDocument/2006/relationships/image" Target="../media/image6.png"/><Relationship Id="rId19" Type="http://schemas.openxmlformats.org/officeDocument/2006/relationships/tags" Target="../tags/tag12.xml"/><Relationship Id="rId18" Type="http://schemas.openxmlformats.org/officeDocument/2006/relationships/image" Target="../media/image14.png"/><Relationship Id="rId17" Type="http://schemas.openxmlformats.org/officeDocument/2006/relationships/tags" Target="../tags/tag11.xml"/><Relationship Id="rId16" Type="http://schemas.openxmlformats.org/officeDocument/2006/relationships/image" Target="../media/image13.png"/><Relationship Id="rId15" Type="http://schemas.openxmlformats.org/officeDocument/2006/relationships/tags" Target="../tags/tag10.xml"/><Relationship Id="rId14" Type="http://schemas.openxmlformats.org/officeDocument/2006/relationships/image" Target="../media/image12.png"/><Relationship Id="rId13" Type="http://schemas.openxmlformats.org/officeDocument/2006/relationships/tags" Target="../tags/tag9.xml"/><Relationship Id="rId12" Type="http://schemas.openxmlformats.org/officeDocument/2006/relationships/image" Target="../media/image11.png"/><Relationship Id="rId11" Type="http://schemas.openxmlformats.org/officeDocument/2006/relationships/tags" Target="../tags/tag8.xml"/><Relationship Id="rId10" Type="http://schemas.openxmlformats.org/officeDocument/2006/relationships/image" Target="../media/image10.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05969" y="2778881"/>
            <a:ext cx="8915400" cy="830580"/>
          </a:xfrm>
          <a:prstGeom prst="rect">
            <a:avLst/>
          </a:prstGeom>
          <a:noFill/>
        </p:spPr>
        <p:txBody>
          <a:bodyPr wrap="none" lIns="0" tIns="0" rIns="0" bIns="0">
            <a:spAutoFit/>
          </a:bodyPr>
          <a:lstStyle/>
          <a:p>
            <a:r>
              <a:rPr lang="zh-CN" altLang="en-US" sz="5400" b="1" dirty="0">
                <a:solidFill>
                  <a:schemeClr val="accent1"/>
                </a:solidFill>
                <a:latin typeface="微软雅黑" panose="020B0503020204020204" pitchFamily="34" charset="-122"/>
                <a:ea typeface="微软雅黑" panose="020B0503020204020204" pitchFamily="34" charset="-122"/>
              </a:rPr>
              <a:t>内卷时代，如何诞生超级</a:t>
            </a:r>
            <a:r>
              <a:rPr lang="zh-CN" altLang="en-US" sz="5400" b="1" dirty="0">
                <a:solidFill>
                  <a:schemeClr val="accent1"/>
                </a:solidFill>
                <a:latin typeface="微软雅黑" panose="020B0503020204020204" pitchFamily="34" charset="-122"/>
                <a:ea typeface="微软雅黑" panose="020B0503020204020204" pitchFamily="34" charset="-122"/>
              </a:rPr>
              <a:t>个体</a:t>
            </a:r>
            <a:endParaRPr lang="zh-CN" altLang="en-US" sz="5400" b="1" dirty="0">
              <a:solidFill>
                <a:schemeClr val="accent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17220" y="5039995"/>
            <a:ext cx="1082040" cy="245745"/>
          </a:xfrm>
          <a:prstGeom prst="rect">
            <a:avLst/>
          </a:prstGeom>
          <a:noFill/>
        </p:spPr>
        <p:txBody>
          <a:bodyPr wrap="square" lIns="0" tIns="0" rIns="0" bIns="0">
            <a:spAutoFit/>
          </a:bodyPr>
          <a:lstStyle/>
          <a:p>
            <a:r>
              <a:rPr lang="zh-CN" altLang="en-US" sz="1600" dirty="0" err="1">
                <a:solidFill>
                  <a:schemeClr val="tx1">
                    <a:lumMod val="85000"/>
                    <a:lumOff val="15000"/>
                  </a:schemeClr>
                </a:solidFill>
                <a:latin typeface="微软雅黑" panose="020B0503020204020204" pitchFamily="34" charset="-122"/>
                <a:ea typeface="微软雅黑" panose="020B0503020204020204" pitchFamily="34" charset="-122"/>
              </a:rPr>
              <a:t>王荣胜</a:t>
            </a:r>
            <a:endParaRPr lang="zh-CN" altLang="en-US" sz="1600" dirty="0" err="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0596880" y="5840778"/>
            <a:ext cx="985520" cy="215265"/>
          </a:xfrm>
          <a:prstGeom prst="rect">
            <a:avLst/>
          </a:prstGeom>
          <a:noFill/>
        </p:spPr>
        <p:txBody>
          <a:bodyPr wrap="none" lIns="0" tIns="0" rIns="0" bIns="0">
            <a:spAutoFit/>
          </a:bodyPr>
          <a:lstStyle/>
          <a:p>
            <a:pPr algn="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03/06/2023</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13362" y="4775677"/>
            <a:ext cx="461665" cy="184666"/>
          </a:xfrm>
          <a:prstGeom prst="rect">
            <a:avLst/>
          </a:prstGeom>
          <a:noFill/>
        </p:spPr>
        <p:txBody>
          <a:bodyPr wrap="none" lIns="0" tIns="0" rIns="0" bIns="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汇报人</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17780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实践</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出真知</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同心圆 60"/>
          <p:cNvSpPr/>
          <p:nvPr/>
        </p:nvSpPr>
        <p:spPr>
          <a:xfrm>
            <a:off x="352959"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3" name="文本框 2"/>
          <p:cNvSpPr txBox="1"/>
          <p:nvPr/>
        </p:nvSpPr>
        <p:spPr>
          <a:xfrm>
            <a:off x="617220" y="971550"/>
            <a:ext cx="11104880" cy="2861310"/>
          </a:xfrm>
          <a:prstGeom prst="rect">
            <a:avLst/>
          </a:prstGeom>
          <a:noFill/>
        </p:spPr>
        <p:txBody>
          <a:bodyPr wrap="square" rtlCol="0">
            <a:spAutoFit/>
          </a:bodyPr>
          <a:p>
            <a:pPr indent="0">
              <a:buFont typeface="Arial" panose="020B0604020202020204" pitchFamily="34" charset="0"/>
              <a:buNone/>
            </a:pPr>
            <a:r>
              <a:rPr lang="zh-CN" altLang="en-US"/>
              <a:t>种一棵树最好的时候是十年前，其次是现在。如果你还没有上述基础知识，现在就是你学习的最好时候。如果你已经有了一些经验，就不要再跑一些</a:t>
            </a:r>
            <a:r>
              <a:rPr lang="en-US" altLang="zh-CN"/>
              <a:t>Demo</a:t>
            </a:r>
            <a:r>
              <a:rPr lang="zh-CN" altLang="en-US"/>
              <a:t>了，从竞赛中，自己成长和学习的会更多</a:t>
            </a:r>
            <a:r>
              <a:rPr lang="zh-CN" altLang="en-US"/>
              <a:t>更快。</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zh-CN" altLang="en-US"/>
              <a:t>实践的</a:t>
            </a:r>
            <a:r>
              <a:rPr lang="zh-CN" altLang="en-US"/>
              <a:t>机会：</a:t>
            </a:r>
            <a:endParaRPr lang="zh-CN" altLang="en-US"/>
          </a:p>
          <a:p>
            <a:pPr marL="285750" indent="-285750">
              <a:buFont typeface="Arial" panose="020B0604020202020204" pitchFamily="34" charset="0"/>
              <a:buChar char="•"/>
            </a:pPr>
            <a:r>
              <a:rPr lang="zh-CN" altLang="en-US">
                <a:solidFill>
                  <a:srgbClr val="FF0000"/>
                </a:solidFill>
              </a:rPr>
              <a:t>科研</a:t>
            </a:r>
            <a:r>
              <a:rPr lang="zh-CN" altLang="en-US"/>
              <a:t>：</a:t>
            </a:r>
            <a:endParaRPr lang="zh-CN" altLang="en-US"/>
          </a:p>
          <a:p>
            <a:pPr marL="742950" lvl="1" indent="-285750">
              <a:buFont typeface="Arial" panose="020B0604020202020204" pitchFamily="34" charset="0"/>
              <a:buChar char="•"/>
            </a:pPr>
            <a:r>
              <a:rPr lang="zh-CN" altLang="en-US"/>
              <a:t>发明专利</a:t>
            </a:r>
            <a:r>
              <a:rPr lang="en-US" altLang="zh-CN"/>
              <a:t> / </a:t>
            </a:r>
            <a:r>
              <a:rPr lang="zh-CN" altLang="en-US"/>
              <a:t>软件</a:t>
            </a:r>
            <a:r>
              <a:rPr lang="zh-CN" altLang="en-US"/>
              <a:t>著作权</a:t>
            </a:r>
            <a:endParaRPr lang="zh-CN" altLang="en-US"/>
          </a:p>
          <a:p>
            <a:pPr marL="742950" lvl="1" indent="-285750">
              <a:buFont typeface="Arial" panose="020B0604020202020204" pitchFamily="34" charset="0"/>
              <a:buChar char="•"/>
            </a:pPr>
            <a:r>
              <a:rPr lang="zh-CN" altLang="en-US"/>
              <a:t>论文：</a:t>
            </a:r>
            <a:r>
              <a:rPr lang="en-US" altLang="zh-CN"/>
              <a:t>SCI</a:t>
            </a:r>
            <a:r>
              <a:rPr lang="zh-CN" altLang="en-US"/>
              <a:t>、</a:t>
            </a:r>
            <a:r>
              <a:rPr lang="en-US" altLang="zh-CN"/>
              <a:t>EI</a:t>
            </a:r>
            <a:r>
              <a:rPr lang="zh-CN" altLang="en-US"/>
              <a:t>、中文核心、普刊（国际国内）、</a:t>
            </a:r>
            <a:r>
              <a:rPr lang="en-US" altLang="zh-CN"/>
              <a:t>Workshop</a:t>
            </a:r>
            <a:r>
              <a:rPr lang="zh-CN" altLang="en-US"/>
              <a:t>赛</a:t>
            </a:r>
            <a:r>
              <a:rPr lang="zh-CN" altLang="en-US"/>
              <a:t>优胜</a:t>
            </a:r>
            <a:endParaRPr lang="zh-CN" altLang="en-US"/>
          </a:p>
          <a:p>
            <a:pPr marL="285750" indent="-285750">
              <a:buFont typeface="Arial" panose="020B0604020202020204" pitchFamily="34" charset="0"/>
              <a:buChar char="•"/>
            </a:pPr>
            <a:r>
              <a:rPr lang="zh-CN" altLang="en-US"/>
              <a:t>竞赛：</a:t>
            </a:r>
            <a:endParaRPr lang="zh-CN" altLang="en-US"/>
          </a:p>
          <a:p>
            <a:pPr marL="742950" lvl="1" indent="-285750">
              <a:buFont typeface="Arial" panose="020B0604020202020204" pitchFamily="34" charset="0"/>
              <a:buChar char="•"/>
            </a:pPr>
            <a:r>
              <a:rPr lang="zh-CN" altLang="en-US"/>
              <a:t>数据竞赛：包括山东省大数据、微信大数据、腾讯广告大赛、</a:t>
            </a:r>
            <a:r>
              <a:rPr lang="en-US" altLang="zh-CN"/>
              <a:t>Kaggle</a:t>
            </a:r>
            <a:r>
              <a:rPr lang="zh-CN" altLang="en-US"/>
              <a:t>赛等</a:t>
            </a:r>
            <a:endParaRPr lang="zh-CN" altLang="en-US"/>
          </a:p>
          <a:p>
            <a:pPr marL="742950" lvl="1" indent="-285750">
              <a:buFont typeface="Arial" panose="020B0604020202020204" pitchFamily="34" charset="0"/>
              <a:buChar char="•"/>
            </a:pPr>
            <a:r>
              <a:rPr lang="zh-CN" altLang="en-US"/>
              <a:t>应用创新赛：百度人工智能创意赛、计算机设计大赛、互联网</a:t>
            </a:r>
            <a:r>
              <a:rPr lang="en-US" altLang="zh-CN"/>
              <a:t>+</a:t>
            </a:r>
            <a:r>
              <a:rPr lang="zh-CN" altLang="en-US"/>
              <a:t>大赛</a:t>
            </a:r>
            <a:r>
              <a:rPr lang="zh-CN" altLang="en-US"/>
              <a:t>等</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17780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实践</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出真知</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同心圆 60"/>
          <p:cNvSpPr/>
          <p:nvPr/>
        </p:nvSpPr>
        <p:spPr>
          <a:xfrm>
            <a:off x="352959"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3" name="文本框 2"/>
          <p:cNvSpPr txBox="1"/>
          <p:nvPr/>
        </p:nvSpPr>
        <p:spPr>
          <a:xfrm>
            <a:off x="542925" y="971550"/>
            <a:ext cx="11104880" cy="368300"/>
          </a:xfrm>
          <a:prstGeom prst="rect">
            <a:avLst/>
          </a:prstGeom>
          <a:noFill/>
        </p:spPr>
        <p:txBody>
          <a:bodyPr wrap="square" rtlCol="0">
            <a:spAutoFit/>
          </a:bodyPr>
          <a:p>
            <a:pPr indent="0">
              <a:buFont typeface="Arial" panose="020B0604020202020204" pitchFamily="34" charset="0"/>
              <a:buNone/>
            </a:pPr>
            <a:r>
              <a:rPr lang="zh-CN" altLang="en-US"/>
              <a:t>数据竞赛：包括山东省大数据、微信大数据、腾讯广告大赛、</a:t>
            </a:r>
            <a:r>
              <a:rPr lang="en-US" altLang="zh-CN"/>
              <a:t>Kaggle</a:t>
            </a:r>
            <a:r>
              <a:rPr lang="zh-CN" altLang="en-US"/>
              <a:t>赛等</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617220" y="1399540"/>
            <a:ext cx="8435340" cy="5293995"/>
          </a:xfrm>
          <a:prstGeom prst="rect">
            <a:avLst/>
          </a:prstGeom>
        </p:spPr>
      </p:pic>
      <p:sp>
        <p:nvSpPr>
          <p:cNvPr id="5" name="文本框 4"/>
          <p:cNvSpPr txBox="1"/>
          <p:nvPr/>
        </p:nvSpPr>
        <p:spPr>
          <a:xfrm>
            <a:off x="9107805" y="2519680"/>
            <a:ext cx="2683510" cy="1198880"/>
          </a:xfrm>
          <a:prstGeom prst="rect">
            <a:avLst/>
          </a:prstGeom>
          <a:noFill/>
        </p:spPr>
        <p:txBody>
          <a:bodyPr wrap="square" rtlCol="0">
            <a:spAutoFit/>
          </a:bodyPr>
          <a:p>
            <a:r>
              <a:rPr lang="zh-CN" altLang="en-US"/>
              <a:t>https://comphub.notion.site/comphub/CompHub-c353e310c8f84846ace87a13221637e8</a:t>
            </a:r>
            <a:endParaRPr lang="zh-CN" altLang="en-US"/>
          </a:p>
        </p:txBody>
      </p:sp>
      <p:pic>
        <p:nvPicPr>
          <p:cNvPr id="6" name="图片 5"/>
          <p:cNvPicPr>
            <a:picLocks noChangeAspect="1"/>
          </p:cNvPicPr>
          <p:nvPr/>
        </p:nvPicPr>
        <p:blipFill>
          <a:blip r:embed="rId3"/>
          <a:stretch>
            <a:fillRect/>
          </a:stretch>
        </p:blipFill>
        <p:spPr>
          <a:xfrm>
            <a:off x="542925" y="1320165"/>
            <a:ext cx="11463655" cy="5452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17780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实践</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出真知</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同心圆 60"/>
          <p:cNvSpPr/>
          <p:nvPr/>
        </p:nvSpPr>
        <p:spPr>
          <a:xfrm>
            <a:off x="352959"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3" name="文本框 2"/>
          <p:cNvSpPr txBox="1"/>
          <p:nvPr/>
        </p:nvSpPr>
        <p:spPr>
          <a:xfrm>
            <a:off x="542925" y="971550"/>
            <a:ext cx="11104880" cy="3692525"/>
          </a:xfrm>
          <a:prstGeom prst="rect">
            <a:avLst/>
          </a:prstGeom>
          <a:noFill/>
        </p:spPr>
        <p:txBody>
          <a:bodyPr wrap="square" rtlCol="0">
            <a:spAutoFit/>
          </a:bodyPr>
          <a:p>
            <a:pPr indent="0">
              <a:buFont typeface="Arial" panose="020B0604020202020204" pitchFamily="34" charset="0"/>
              <a:buNone/>
            </a:pPr>
            <a:r>
              <a:rPr lang="zh-CN" altLang="en-US">
                <a:sym typeface="+mn-ea"/>
              </a:rPr>
              <a:t>发明专利</a:t>
            </a:r>
            <a:r>
              <a:rPr lang="en-US" altLang="zh-CN">
                <a:sym typeface="+mn-ea"/>
              </a:rPr>
              <a:t> / </a:t>
            </a:r>
            <a:r>
              <a:rPr lang="zh-CN" altLang="en-US">
                <a:sym typeface="+mn-ea"/>
              </a:rPr>
              <a:t>软件著作权</a:t>
            </a:r>
            <a:endParaRPr lang="zh-CN" altLang="en-US">
              <a:sym typeface="+mn-ea"/>
            </a:endParaRPr>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发明专利分为：发明专利、实用发明专利、外观</a:t>
            </a:r>
            <a:r>
              <a:rPr lang="zh-CN" altLang="en-US"/>
              <a:t>设计</a:t>
            </a:r>
            <a:endParaRPr lang="zh-CN" altLang="en-US"/>
          </a:p>
          <a:p>
            <a:pPr marL="285750" indent="-285750">
              <a:buFont typeface="Arial" panose="020B0604020202020204" pitchFamily="34" charset="0"/>
              <a:buChar char="•"/>
            </a:pPr>
            <a:endParaRPr lang="zh-CN" altLang="en-US"/>
          </a:p>
          <a:p>
            <a:pPr indent="0">
              <a:buFont typeface="Arial" panose="020B0604020202020204" pitchFamily="34" charset="0"/>
              <a:buNone/>
            </a:pPr>
            <a:r>
              <a:rPr lang="zh-CN" altLang="en-US"/>
              <a:t>发明专利审理时间在一年到两年。实用发明专利审理时间在半年到一年。专利费用其实都很高，但是学生可以申请费用</a:t>
            </a:r>
            <a:r>
              <a:rPr lang="zh-CN" altLang="en-US"/>
              <a:t>减免，</a:t>
            </a:r>
            <a:r>
              <a:rPr lang="en-US" altLang="zh-CN"/>
              <a:t>180</a:t>
            </a:r>
            <a:r>
              <a:rPr lang="zh-CN" altLang="en-US"/>
              <a:t>元即可申请一个专利，但是相比于外面公司写的，申请通过率比较低。专利在各个方面认可度其实很高，类似于一篇</a:t>
            </a:r>
            <a:r>
              <a:rPr lang="en-US" altLang="zh-CN"/>
              <a:t>“</a:t>
            </a:r>
            <a:r>
              <a:rPr lang="zh-CN" altLang="en-US"/>
              <a:t>小论文</a:t>
            </a:r>
            <a:r>
              <a:rPr lang="en-US" altLang="zh-CN"/>
              <a:t>”</a:t>
            </a:r>
            <a:r>
              <a:rPr lang="zh-CN" altLang="en-US"/>
              <a:t>。（推荐大家尝试，但是不一定能</a:t>
            </a:r>
            <a:r>
              <a:rPr lang="zh-CN" altLang="en-US"/>
              <a:t>拿下）</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软件</a:t>
            </a:r>
            <a:r>
              <a:rPr lang="zh-CN" altLang="en-US"/>
              <a:t>著作权：</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zh-CN" altLang="en-US"/>
              <a:t>软件著作权，自己可以申请，也可以通过腾讯云或者阿里云代申请，腾讯这边比较正规，而且一般是三个月就通过申请。价格为</a:t>
            </a:r>
            <a:r>
              <a:rPr lang="en-US" altLang="zh-CN"/>
              <a:t>399</a:t>
            </a:r>
            <a:r>
              <a:rPr lang="zh-CN" altLang="en-US"/>
              <a:t>元。（推荐大家申请</a:t>
            </a:r>
            <a:r>
              <a:rPr lang="en-US" altLang="zh-CN"/>
              <a:t>2-3</a:t>
            </a:r>
            <a:r>
              <a:rPr lang="zh-CN" altLang="en-US"/>
              <a:t>个著作权，用于丰富自己的简历，也可以证明自己做的东西</a:t>
            </a:r>
            <a:r>
              <a:rPr lang="zh-CN" altLang="en-US"/>
              <a:t>有效）</a:t>
            </a:r>
            <a:endParaRPr lang="zh-CN" altLang="en-US"/>
          </a:p>
        </p:txBody>
      </p:sp>
      <p:pic>
        <p:nvPicPr>
          <p:cNvPr id="7" name="图片 6"/>
          <p:cNvPicPr>
            <a:picLocks noChangeAspect="1"/>
          </p:cNvPicPr>
          <p:nvPr>
            <p:custDataLst>
              <p:tags r:id="rId1"/>
            </p:custDataLst>
          </p:nvPr>
        </p:nvPicPr>
        <p:blipFill>
          <a:blip r:embed="rId2"/>
          <a:stretch>
            <a:fillRect/>
          </a:stretch>
        </p:blipFill>
        <p:spPr>
          <a:xfrm>
            <a:off x="542925" y="4756150"/>
            <a:ext cx="10897870" cy="191325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17780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实践</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出真知</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同心圆 60"/>
          <p:cNvSpPr/>
          <p:nvPr/>
        </p:nvSpPr>
        <p:spPr>
          <a:xfrm>
            <a:off x="352959"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3" name="文本框 2"/>
          <p:cNvSpPr txBox="1"/>
          <p:nvPr/>
        </p:nvSpPr>
        <p:spPr>
          <a:xfrm>
            <a:off x="542925" y="971550"/>
            <a:ext cx="11104880" cy="4246245"/>
          </a:xfrm>
          <a:prstGeom prst="rect">
            <a:avLst/>
          </a:prstGeom>
          <a:noFill/>
        </p:spPr>
        <p:txBody>
          <a:bodyPr wrap="square" rtlCol="0">
            <a:spAutoFit/>
          </a:bodyPr>
          <a:p>
            <a:pPr marL="0" lvl="1" indent="0">
              <a:buFont typeface="Arial" panose="020B0604020202020204" pitchFamily="34" charset="0"/>
              <a:buNone/>
            </a:pPr>
            <a:r>
              <a:rPr lang="zh-CN" altLang="en-US">
                <a:sym typeface="+mn-ea"/>
              </a:rPr>
              <a:t>论文：</a:t>
            </a:r>
            <a:r>
              <a:rPr lang="en-US" altLang="zh-CN">
                <a:sym typeface="+mn-ea"/>
              </a:rPr>
              <a:t>SCI</a:t>
            </a:r>
            <a:r>
              <a:rPr lang="zh-CN" altLang="en-US">
                <a:sym typeface="+mn-ea"/>
              </a:rPr>
              <a:t>、</a:t>
            </a:r>
            <a:r>
              <a:rPr lang="en-US" altLang="zh-CN">
                <a:sym typeface="+mn-ea"/>
              </a:rPr>
              <a:t>EI</a:t>
            </a:r>
            <a:r>
              <a:rPr lang="zh-CN" altLang="en-US">
                <a:sym typeface="+mn-ea"/>
              </a:rPr>
              <a:t>、中文核心、普刊（国际国内）、</a:t>
            </a:r>
            <a:r>
              <a:rPr lang="en-US" altLang="zh-CN">
                <a:sym typeface="+mn-ea"/>
              </a:rPr>
              <a:t>Workshop</a:t>
            </a:r>
            <a:r>
              <a:rPr lang="zh-CN" altLang="en-US">
                <a:sym typeface="+mn-ea"/>
              </a:rPr>
              <a:t>赛优胜</a:t>
            </a:r>
            <a:endParaRPr lang="zh-CN" altLang="en-US">
              <a:sym typeface="+mn-ea"/>
            </a:endParaRPr>
          </a:p>
          <a:p>
            <a:pPr marL="0" lvl="1" indent="0">
              <a:buFont typeface="Arial" panose="020B0604020202020204" pitchFamily="34" charset="0"/>
              <a:buNone/>
            </a:pPr>
            <a:endParaRPr lang="zh-CN" altLang="en-US">
              <a:sym typeface="+mn-ea"/>
            </a:endParaRPr>
          </a:p>
          <a:p>
            <a:pPr marL="285750" lvl="1" indent="-285750">
              <a:buFont typeface="Arial" panose="020B0604020202020204" pitchFamily="34" charset="0"/>
              <a:buChar char="•"/>
            </a:pPr>
            <a:r>
              <a:rPr lang="en-US" altLang="zh-CN">
                <a:solidFill>
                  <a:srgbClr val="FF0000"/>
                </a:solidFill>
              </a:rPr>
              <a:t>EI</a:t>
            </a:r>
            <a:r>
              <a:rPr lang="zh-CN" altLang="en-US">
                <a:solidFill>
                  <a:srgbClr val="FF0000"/>
                </a:solidFill>
              </a:rPr>
              <a:t>会议论文</a:t>
            </a:r>
            <a:r>
              <a:rPr lang="zh-CN" altLang="en-US"/>
              <a:t>：只要有工作量有内容基本一投即中，价格在</a:t>
            </a:r>
            <a:r>
              <a:rPr lang="en-US" altLang="zh-CN"/>
              <a:t>3800</a:t>
            </a:r>
            <a:r>
              <a:rPr lang="zh-CN" altLang="en-US"/>
              <a:t>元</a:t>
            </a:r>
            <a:r>
              <a:rPr lang="en-US" altLang="zh-CN"/>
              <a:t>/</a:t>
            </a:r>
            <a:r>
              <a:rPr lang="zh-CN" altLang="en-US"/>
              <a:t>篇。（十分适合本科生发表自己的</a:t>
            </a:r>
            <a:r>
              <a:rPr lang="zh-CN" altLang="en-US"/>
              <a:t>工作）</a:t>
            </a:r>
            <a:endParaRPr lang="zh-CN" altLang="en-US"/>
          </a:p>
          <a:p>
            <a:pPr marL="742950" lvl="2" indent="-285750">
              <a:buFont typeface="Arial" panose="020B0604020202020204" pitchFamily="34" charset="0"/>
              <a:buChar char="•"/>
            </a:pPr>
            <a:r>
              <a:rPr lang="zh-CN" altLang="en-US"/>
              <a:t>https://www.ais.cn/attendees?retrieval=3</a:t>
            </a:r>
            <a:endParaRPr lang="zh-CN" altLang="en-US"/>
          </a:p>
          <a:p>
            <a:pPr marL="285750" indent="-285750">
              <a:buFont typeface="Arial" panose="020B0604020202020204" pitchFamily="34" charset="0"/>
              <a:buChar char="•"/>
            </a:pPr>
            <a:r>
              <a:rPr lang="zh-CN" altLang="en-US"/>
              <a:t>中文核心：国内核心论文，虽然名声很高，但是发表论文需要作者有职称，论文需要携带基金，审稿周期在一年是很普遍的，超级难发。（建议不要投，不如投个</a:t>
            </a:r>
            <a:r>
              <a:rPr lang="en-US" altLang="zh-CN"/>
              <a:t>SCI</a:t>
            </a:r>
            <a:r>
              <a:rPr lang="zh-CN" altLang="en-US"/>
              <a:t>二三四）</a:t>
            </a:r>
            <a:endParaRPr lang="zh-CN" altLang="en-US"/>
          </a:p>
          <a:p>
            <a:pPr marL="285750" indent="-285750">
              <a:buFont typeface="Arial" panose="020B0604020202020204" pitchFamily="34" charset="0"/>
              <a:buChar char="•"/>
            </a:pPr>
            <a:r>
              <a:rPr lang="zh-CN" altLang="en-US"/>
              <a:t>国内国际普刊：普刊虽然说起来有些水，但是国内的普刊比国外普刊难发，国外普刊多为知网等数据库检索。普刊与</a:t>
            </a:r>
            <a:r>
              <a:rPr lang="en-US" altLang="zh-CN"/>
              <a:t>EI</a:t>
            </a:r>
            <a:r>
              <a:rPr lang="zh-CN" altLang="en-US"/>
              <a:t>差不多，收费也多在</a:t>
            </a:r>
            <a:r>
              <a:rPr lang="en-US" altLang="zh-CN"/>
              <a:t>3000</a:t>
            </a:r>
            <a:r>
              <a:rPr lang="zh-CN" altLang="en-US"/>
              <a:t>到</a:t>
            </a:r>
            <a:r>
              <a:rPr lang="en-US" altLang="zh-CN"/>
              <a:t>6000</a:t>
            </a:r>
            <a:r>
              <a:rPr lang="zh-CN" altLang="en-US"/>
              <a:t>元</a:t>
            </a:r>
            <a:r>
              <a:rPr lang="en-US" altLang="zh-CN"/>
              <a:t>/</a:t>
            </a:r>
            <a:r>
              <a:rPr lang="zh-CN" altLang="en-US"/>
              <a:t>篇。（适合本科生发表自己的</a:t>
            </a:r>
            <a:r>
              <a:rPr lang="zh-CN" altLang="en-US"/>
              <a:t>工作）</a:t>
            </a:r>
            <a:endParaRPr lang="zh-CN" altLang="en-US"/>
          </a:p>
          <a:p>
            <a:pPr marL="285750" indent="-285750">
              <a:buFont typeface="Arial" panose="020B0604020202020204" pitchFamily="34" charset="0"/>
              <a:buChar char="•"/>
            </a:pPr>
            <a:r>
              <a:rPr lang="en-US" altLang="zh-CN">
                <a:sym typeface="+mn-ea"/>
              </a:rPr>
              <a:t>SCI</a:t>
            </a:r>
            <a:r>
              <a:rPr lang="zh-CN" altLang="en-US">
                <a:sym typeface="+mn-ea"/>
              </a:rPr>
              <a:t>：</a:t>
            </a:r>
            <a:r>
              <a:rPr lang="en-US" altLang="zh-CN">
                <a:sym typeface="+mn-ea"/>
              </a:rPr>
              <a:t>SCI</a:t>
            </a:r>
            <a:r>
              <a:rPr lang="zh-CN" altLang="en-US">
                <a:sym typeface="+mn-ea"/>
              </a:rPr>
              <a:t>论文可以算是比较有含金量的，</a:t>
            </a:r>
            <a:r>
              <a:rPr lang="en-US" altLang="zh-CN">
                <a:sym typeface="+mn-ea"/>
              </a:rPr>
              <a:t>SCI</a:t>
            </a:r>
            <a:r>
              <a:rPr lang="zh-CN" altLang="en-US">
                <a:sym typeface="+mn-ea"/>
              </a:rPr>
              <a:t>论文被国内国外认可，尤其是国外。</a:t>
            </a:r>
            <a:r>
              <a:rPr lang="en-US" altLang="zh-CN">
                <a:sym typeface="+mn-ea"/>
              </a:rPr>
              <a:t>SCI</a:t>
            </a:r>
            <a:r>
              <a:rPr lang="zh-CN" altLang="en-US">
                <a:sym typeface="+mn-ea"/>
              </a:rPr>
              <a:t>审稿周期多是在</a:t>
            </a:r>
            <a:r>
              <a:rPr lang="en-US" altLang="zh-CN">
                <a:sym typeface="+mn-ea"/>
              </a:rPr>
              <a:t>2</a:t>
            </a:r>
            <a:r>
              <a:rPr lang="zh-CN" altLang="en-US">
                <a:sym typeface="+mn-ea"/>
              </a:rPr>
              <a:t>个月到</a:t>
            </a:r>
            <a:r>
              <a:rPr lang="en-US" altLang="zh-CN">
                <a:sym typeface="+mn-ea"/>
              </a:rPr>
              <a:t>1</a:t>
            </a:r>
            <a:r>
              <a:rPr lang="zh-CN" altLang="en-US">
                <a:sym typeface="+mn-ea"/>
              </a:rPr>
              <a:t>年。</a:t>
            </a:r>
            <a:r>
              <a:rPr lang="en-US" altLang="zh-CN">
                <a:sym typeface="+mn-ea"/>
              </a:rPr>
              <a:t>SCI</a:t>
            </a:r>
            <a:r>
              <a:rPr lang="zh-CN" altLang="en-US">
                <a:sym typeface="+mn-ea"/>
              </a:rPr>
              <a:t>论文要面临实验、论文写作还有后期的论文</a:t>
            </a:r>
            <a:r>
              <a:rPr lang="en-US" altLang="zh-CN">
                <a:sym typeface="+mn-ea"/>
              </a:rPr>
              <a:t>rebuttal</a:t>
            </a:r>
            <a:r>
              <a:rPr lang="zh-CN" altLang="en-US">
                <a:sym typeface="+mn-ea"/>
              </a:rPr>
              <a:t>、小修、大修等。</a:t>
            </a:r>
            <a:r>
              <a:rPr lang="en-US" altLang="zh-CN">
                <a:sym typeface="+mn-ea"/>
              </a:rPr>
              <a:t>SCI</a:t>
            </a:r>
            <a:r>
              <a:rPr lang="zh-CN" altLang="en-US">
                <a:sym typeface="+mn-ea"/>
              </a:rPr>
              <a:t>论文多是有</a:t>
            </a:r>
            <a:r>
              <a:rPr lang="en-US" altLang="zh-CN">
                <a:sym typeface="+mn-ea"/>
              </a:rPr>
              <a:t>OA</a:t>
            </a:r>
            <a:r>
              <a:rPr lang="zh-CN" altLang="en-US">
                <a:sym typeface="+mn-ea"/>
              </a:rPr>
              <a:t>和非</a:t>
            </a:r>
            <a:r>
              <a:rPr lang="en-US" altLang="zh-CN">
                <a:sym typeface="+mn-ea"/>
              </a:rPr>
              <a:t>OA</a:t>
            </a:r>
            <a:r>
              <a:rPr lang="zh-CN" altLang="en-US">
                <a:sym typeface="+mn-ea"/>
              </a:rPr>
              <a:t>组成。</a:t>
            </a:r>
            <a:r>
              <a:rPr lang="en-US" altLang="zh-CN">
                <a:sym typeface="+mn-ea"/>
              </a:rPr>
              <a:t>OA</a:t>
            </a:r>
            <a:r>
              <a:rPr lang="zh-CN" altLang="en-US">
                <a:sym typeface="+mn-ea"/>
              </a:rPr>
              <a:t>不需要我们付出任何版面费，也就是只要接受论文就可以发表，不需要付出</a:t>
            </a:r>
            <a:r>
              <a:rPr lang="zh-CN" altLang="en-US">
                <a:sym typeface="+mn-ea"/>
              </a:rPr>
              <a:t>费用。（适合真正有工作的本硕生发表自己的</a:t>
            </a:r>
            <a:r>
              <a:rPr lang="zh-CN" altLang="en-US">
                <a:sym typeface="+mn-ea"/>
              </a:rPr>
              <a:t>工作）</a:t>
            </a:r>
            <a:endParaRPr lang="zh-CN" altLang="en-US">
              <a:sym typeface="+mn-ea"/>
            </a:endParaRPr>
          </a:p>
          <a:p>
            <a:pPr marL="285750" indent="-285750">
              <a:buFont typeface="Arial" panose="020B0604020202020204" pitchFamily="34" charset="0"/>
              <a:buChar char="•"/>
            </a:pPr>
            <a:r>
              <a:rPr lang="en-US" altLang="zh-CN">
                <a:sym typeface="+mn-ea"/>
              </a:rPr>
              <a:t>Workshop</a:t>
            </a:r>
            <a:r>
              <a:rPr lang="zh-CN" altLang="en-US">
                <a:sym typeface="+mn-ea"/>
              </a:rPr>
              <a:t>赛优胜，这种算是论文一定被发且免费的方法</a:t>
            </a:r>
            <a:r>
              <a:rPr lang="zh-CN" altLang="en-US">
                <a:sym typeface="+mn-ea"/>
              </a:rPr>
              <a:t>了。每年例如</a:t>
            </a:r>
            <a:r>
              <a:rPr lang="en-US" altLang="zh-CN">
                <a:sym typeface="+mn-ea"/>
              </a:rPr>
              <a:t>ICCV</a:t>
            </a:r>
            <a:r>
              <a:rPr lang="zh-CN" altLang="en-US">
                <a:sym typeface="+mn-ea"/>
              </a:rPr>
              <a:t>、</a:t>
            </a:r>
            <a:r>
              <a:rPr lang="en-US" altLang="zh-CN">
                <a:sym typeface="+mn-ea"/>
              </a:rPr>
              <a:t>ECCV</a:t>
            </a:r>
            <a:r>
              <a:rPr lang="zh-CN" altLang="en-US">
                <a:sym typeface="+mn-ea"/>
              </a:rPr>
              <a:t>、</a:t>
            </a:r>
            <a:r>
              <a:rPr lang="en-US" altLang="zh-CN">
                <a:sym typeface="+mn-ea"/>
              </a:rPr>
              <a:t>IEEE UV</a:t>
            </a:r>
            <a:r>
              <a:rPr lang="zh-CN" altLang="en-US">
                <a:sym typeface="+mn-ea"/>
              </a:rPr>
              <a:t>等会议期间都会发表一些数据竞赛的赛题，当在比赛中取得较好竞赛名次时，则会被主办方一起收录发表。（这种是最适合本硕发表论文的</a:t>
            </a:r>
            <a:r>
              <a:rPr lang="zh-CN" altLang="en-US">
                <a:sym typeface="+mn-ea"/>
              </a:rPr>
              <a:t>机会）</a:t>
            </a:r>
            <a:endParaRPr lang="zh-CN" altLang="en-US">
              <a:sym typeface="+mn-ea"/>
            </a:endParaRPr>
          </a:p>
        </p:txBody>
      </p:sp>
      <p:pic>
        <p:nvPicPr>
          <p:cNvPr id="4" name="图片 3"/>
          <p:cNvPicPr>
            <a:picLocks noChangeAspect="1"/>
          </p:cNvPicPr>
          <p:nvPr/>
        </p:nvPicPr>
        <p:blipFill>
          <a:blip r:embed="rId1"/>
          <a:stretch>
            <a:fillRect/>
          </a:stretch>
        </p:blipFill>
        <p:spPr>
          <a:xfrm>
            <a:off x="1525905" y="971550"/>
            <a:ext cx="8917940" cy="5713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ppt_x"/>
                                          </p:val>
                                        </p:tav>
                                      </p:tavLst>
                                    </p:anim>
                                    <p:anim calcmode="lin" valueType="num">
                                      <p:cBhvr additive="base">
                                        <p:cTn id="11" dur="500"/>
                                        <p:tgtEl>
                                          <p:spTgt spid="4"/>
                                        </p:tgtEl>
                                        <p:attrNameLst>
                                          <p:attrName>ppt_y</p:attrName>
                                        </p:attrNameLst>
                                      </p:cBhvr>
                                      <p:tavLst>
                                        <p:tav tm="0">
                                          <p:val>
                                            <p:strVal val="ppt_y"/>
                                          </p:val>
                                        </p:tav>
                                        <p:tav tm="100000">
                                          <p:val>
                                            <p:strVal val="1+ppt_h/2"/>
                                          </p:val>
                                        </p:tav>
                                      </p:tavLst>
                                    </p:anim>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17780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实践</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出真知</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同心圆 60"/>
          <p:cNvSpPr/>
          <p:nvPr/>
        </p:nvSpPr>
        <p:spPr>
          <a:xfrm>
            <a:off x="352959"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pic>
        <p:nvPicPr>
          <p:cNvPr id="5" name="图片 4"/>
          <p:cNvPicPr>
            <a:picLocks noChangeAspect="1"/>
          </p:cNvPicPr>
          <p:nvPr>
            <p:custDataLst>
              <p:tags r:id="rId1"/>
            </p:custDataLst>
          </p:nvPr>
        </p:nvPicPr>
        <p:blipFill>
          <a:blip r:embed="rId2"/>
          <a:stretch>
            <a:fillRect/>
          </a:stretch>
        </p:blipFill>
        <p:spPr>
          <a:xfrm>
            <a:off x="617220" y="967740"/>
            <a:ext cx="9803765" cy="556958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88" name="椭圆 87"/>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9" name="椭圆 88"/>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p:cNvSpPr/>
          <p:nvPr/>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1" name="椭圆 90"/>
          <p:cNvSpPr/>
          <p:nvPr/>
        </p:nvSpPr>
        <p:spPr>
          <a:xfrm>
            <a:off x="-2024001" y="-3080221"/>
            <a:ext cx="7262118" cy="7262118"/>
          </a:xfrm>
          <a:prstGeom prst="ellipse">
            <a:avLst/>
          </a:prstGeom>
          <a:gradFill flip="none" rotWithShape="1">
            <a:gsLst>
              <a:gs pos="0">
                <a:schemeClr val="accent4"/>
              </a:gs>
              <a:gs pos="100000">
                <a:schemeClr val="accent4">
                  <a:lumMod val="20000"/>
                  <a:lumOff val="80000"/>
                  <a:alpha val="37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20" name="组合 19"/>
          <p:cNvGrpSpPr/>
          <p:nvPr/>
        </p:nvGrpSpPr>
        <p:grpSpPr>
          <a:xfrm>
            <a:off x="615949" y="1240192"/>
            <a:ext cx="3891643" cy="8008717"/>
            <a:chOff x="1221965" y="3799606"/>
            <a:chExt cx="2096607" cy="4314664"/>
          </a:xfrm>
        </p:grpSpPr>
        <p:sp>
          <p:nvSpPr>
            <p:cNvPr id="12" name="任意多边形 11"/>
            <p:cNvSpPr/>
            <p:nvPr/>
          </p:nvSpPr>
          <p:spPr>
            <a:xfrm>
              <a:off x="1221965" y="3799606"/>
              <a:ext cx="2096607" cy="4314664"/>
            </a:xfrm>
            <a:custGeom>
              <a:avLst/>
              <a:gdLst>
                <a:gd name="connsiteX0" fmla="*/ 1562100 w 1562100"/>
                <a:gd name="connsiteY0" fmla="*/ 224790 h 3214687"/>
                <a:gd name="connsiteX1" fmla="*/ 1562100 w 1562100"/>
                <a:gd name="connsiteY1" fmla="*/ 2989898 h 3214687"/>
                <a:gd name="connsiteX2" fmla="*/ 1496377 w 1562100"/>
                <a:gd name="connsiteY2" fmla="*/ 3148965 h 3214687"/>
                <a:gd name="connsiteX3" fmla="*/ 1337310 w 1562100"/>
                <a:gd name="connsiteY3" fmla="*/ 3214688 h 3214687"/>
                <a:gd name="connsiteX4" fmla="*/ 224790 w 1562100"/>
                <a:gd name="connsiteY4" fmla="*/ 3214688 h 3214687"/>
                <a:gd name="connsiteX5" fmla="*/ 65723 w 1562100"/>
                <a:gd name="connsiteY5" fmla="*/ 3148965 h 3214687"/>
                <a:gd name="connsiteX6" fmla="*/ 0 w 1562100"/>
                <a:gd name="connsiteY6" fmla="*/ 2989898 h 3214687"/>
                <a:gd name="connsiteX7" fmla="*/ 0 w 1562100"/>
                <a:gd name="connsiteY7" fmla="*/ 224790 h 3214687"/>
                <a:gd name="connsiteX8" fmla="*/ 65723 w 1562100"/>
                <a:gd name="connsiteY8" fmla="*/ 65723 h 3214687"/>
                <a:gd name="connsiteX9" fmla="*/ 224790 w 1562100"/>
                <a:gd name="connsiteY9" fmla="*/ 0 h 3214687"/>
                <a:gd name="connsiteX10" fmla="*/ 1337310 w 1562100"/>
                <a:gd name="connsiteY10" fmla="*/ 0 h 3214687"/>
                <a:gd name="connsiteX11" fmla="*/ 1496377 w 1562100"/>
                <a:gd name="connsiteY11" fmla="*/ 65723 h 3214687"/>
                <a:gd name="connsiteX12" fmla="*/ 1562100 w 1562100"/>
                <a:gd name="connsiteY12" fmla="*/ 224790 h 321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100" h="3214687">
                  <a:moveTo>
                    <a:pt x="1562100" y="224790"/>
                  </a:moveTo>
                  <a:lnTo>
                    <a:pt x="1562100" y="2989898"/>
                  </a:lnTo>
                  <a:cubicBezTo>
                    <a:pt x="1562100" y="3051810"/>
                    <a:pt x="1536383" y="3108008"/>
                    <a:pt x="1496377" y="3148965"/>
                  </a:cubicBezTo>
                  <a:cubicBezTo>
                    <a:pt x="1455421" y="3189923"/>
                    <a:pt x="1399223" y="3214688"/>
                    <a:pt x="1337310" y="3214688"/>
                  </a:cubicBezTo>
                  <a:lnTo>
                    <a:pt x="224790" y="3214688"/>
                  </a:lnTo>
                  <a:cubicBezTo>
                    <a:pt x="162877" y="3214688"/>
                    <a:pt x="106680" y="3188970"/>
                    <a:pt x="65723" y="3148965"/>
                  </a:cubicBezTo>
                  <a:cubicBezTo>
                    <a:pt x="24765" y="3108008"/>
                    <a:pt x="0" y="3051810"/>
                    <a:pt x="0" y="2989898"/>
                  </a:cubicBezTo>
                  <a:lnTo>
                    <a:pt x="0" y="224790"/>
                  </a:lnTo>
                  <a:cubicBezTo>
                    <a:pt x="0" y="162878"/>
                    <a:pt x="25717" y="106680"/>
                    <a:pt x="65723" y="65723"/>
                  </a:cubicBezTo>
                  <a:cubicBezTo>
                    <a:pt x="106680" y="24765"/>
                    <a:pt x="162877" y="0"/>
                    <a:pt x="224790" y="0"/>
                  </a:cubicBezTo>
                  <a:lnTo>
                    <a:pt x="1337310" y="0"/>
                  </a:lnTo>
                  <a:cubicBezTo>
                    <a:pt x="1399223" y="0"/>
                    <a:pt x="1455421" y="24765"/>
                    <a:pt x="1496377" y="65723"/>
                  </a:cubicBezTo>
                  <a:cubicBezTo>
                    <a:pt x="1537335" y="106680"/>
                    <a:pt x="1562100" y="162878"/>
                    <a:pt x="1562100" y="224790"/>
                  </a:cubicBezTo>
                  <a:close/>
                </a:path>
              </a:pathLst>
            </a:custGeom>
            <a:noFill/>
            <a:ln w="12700" cap="flat">
              <a:solidFill>
                <a:schemeClr val="accent1"/>
              </a:solidFill>
              <a:prstDash val="solid"/>
              <a:miter/>
            </a:ln>
          </p:spPr>
          <p:txBody>
            <a:bodyPr rtlCol="0" anchor="ctr">
              <a:spAutoFit/>
            </a:bodyPr>
            <a:lstStyle/>
            <a:p>
              <a:endParaRPr lang="zh-CN" altLang="en-US"/>
            </a:p>
          </p:txBody>
        </p:sp>
        <p:sp>
          <p:nvSpPr>
            <p:cNvPr id="9" name="任意多边形 8"/>
            <p:cNvSpPr/>
            <p:nvPr/>
          </p:nvSpPr>
          <p:spPr>
            <a:xfrm>
              <a:off x="1320403" y="3899324"/>
              <a:ext cx="1901009" cy="4113951"/>
            </a:xfrm>
            <a:custGeom>
              <a:avLst/>
              <a:gdLst>
                <a:gd name="connsiteX0" fmla="*/ 139066 w 1416368"/>
                <a:gd name="connsiteY0" fmla="*/ 0 h 3065144"/>
                <a:gd name="connsiteX1" fmla="*/ 291466 w 1416368"/>
                <a:gd name="connsiteY1" fmla="*/ 0 h 3065144"/>
                <a:gd name="connsiteX2" fmla="*/ 307658 w 1416368"/>
                <a:gd name="connsiteY2" fmla="*/ 16192 h 3065144"/>
                <a:gd name="connsiteX3" fmla="*/ 307658 w 1416368"/>
                <a:gd name="connsiteY3" fmla="*/ 23813 h 3065144"/>
                <a:gd name="connsiteX4" fmla="*/ 398145 w 1416368"/>
                <a:gd name="connsiteY4" fmla="*/ 114300 h 3065144"/>
                <a:gd name="connsiteX5" fmla="*/ 1019175 w 1416368"/>
                <a:gd name="connsiteY5" fmla="*/ 114300 h 3065144"/>
                <a:gd name="connsiteX6" fmla="*/ 1109663 w 1416368"/>
                <a:gd name="connsiteY6" fmla="*/ 23813 h 3065144"/>
                <a:gd name="connsiteX7" fmla="*/ 1109663 w 1416368"/>
                <a:gd name="connsiteY7" fmla="*/ 16192 h 3065144"/>
                <a:gd name="connsiteX8" fmla="*/ 1125856 w 1416368"/>
                <a:gd name="connsiteY8" fmla="*/ 0 h 3065144"/>
                <a:gd name="connsiteX9" fmla="*/ 1277303 w 1416368"/>
                <a:gd name="connsiteY9" fmla="*/ 0 h 3065144"/>
                <a:gd name="connsiteX10" fmla="*/ 1416368 w 1416368"/>
                <a:gd name="connsiteY10" fmla="*/ 139065 h 3065144"/>
                <a:gd name="connsiteX11" fmla="*/ 1416368 w 1416368"/>
                <a:gd name="connsiteY11" fmla="*/ 2926080 h 3065144"/>
                <a:gd name="connsiteX12" fmla="*/ 1277303 w 1416368"/>
                <a:gd name="connsiteY12" fmla="*/ 3065145 h 3065144"/>
                <a:gd name="connsiteX13" fmla="*/ 139066 w 1416368"/>
                <a:gd name="connsiteY13" fmla="*/ 3065145 h 3065144"/>
                <a:gd name="connsiteX14" fmla="*/ 0 w 1416368"/>
                <a:gd name="connsiteY14" fmla="*/ 2926080 h 3065144"/>
                <a:gd name="connsiteX15" fmla="*/ 0 w 1416368"/>
                <a:gd name="connsiteY15" fmla="*/ 139065 h 3065144"/>
                <a:gd name="connsiteX16" fmla="*/ 139066 w 1416368"/>
                <a:gd name="connsiteY16" fmla="*/ 0 h 306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6368" h="3065144">
                  <a:moveTo>
                    <a:pt x="139066" y="0"/>
                  </a:moveTo>
                  <a:lnTo>
                    <a:pt x="291466" y="0"/>
                  </a:lnTo>
                  <a:cubicBezTo>
                    <a:pt x="300038" y="0"/>
                    <a:pt x="307658" y="6667"/>
                    <a:pt x="307658" y="16192"/>
                  </a:cubicBezTo>
                  <a:lnTo>
                    <a:pt x="307658" y="23813"/>
                  </a:lnTo>
                  <a:cubicBezTo>
                    <a:pt x="307658" y="73343"/>
                    <a:pt x="348616" y="114300"/>
                    <a:pt x="398145" y="114300"/>
                  </a:cubicBezTo>
                  <a:lnTo>
                    <a:pt x="1019175" y="114300"/>
                  </a:lnTo>
                  <a:cubicBezTo>
                    <a:pt x="1068706" y="114300"/>
                    <a:pt x="1109663" y="73343"/>
                    <a:pt x="1109663" y="23813"/>
                  </a:cubicBezTo>
                  <a:lnTo>
                    <a:pt x="1109663" y="16192"/>
                  </a:lnTo>
                  <a:cubicBezTo>
                    <a:pt x="1109663" y="7620"/>
                    <a:pt x="1116331" y="0"/>
                    <a:pt x="1125856" y="0"/>
                  </a:cubicBezTo>
                  <a:lnTo>
                    <a:pt x="1277303" y="0"/>
                  </a:lnTo>
                  <a:cubicBezTo>
                    <a:pt x="1353503" y="0"/>
                    <a:pt x="1416368" y="62865"/>
                    <a:pt x="1416368" y="139065"/>
                  </a:cubicBezTo>
                  <a:lnTo>
                    <a:pt x="1416368" y="2926080"/>
                  </a:lnTo>
                  <a:cubicBezTo>
                    <a:pt x="1416368" y="3002280"/>
                    <a:pt x="1353503" y="3065145"/>
                    <a:pt x="1277303" y="3065145"/>
                  </a:cubicBezTo>
                  <a:lnTo>
                    <a:pt x="139066" y="3065145"/>
                  </a:lnTo>
                  <a:cubicBezTo>
                    <a:pt x="61913" y="3065145"/>
                    <a:pt x="0" y="3002280"/>
                    <a:pt x="0" y="2926080"/>
                  </a:cubicBezTo>
                  <a:lnTo>
                    <a:pt x="0" y="139065"/>
                  </a:lnTo>
                  <a:cubicBezTo>
                    <a:pt x="0" y="62865"/>
                    <a:pt x="62866" y="0"/>
                    <a:pt x="139066" y="0"/>
                  </a:cubicBezTo>
                  <a:close/>
                </a:path>
              </a:pathLst>
            </a:custGeom>
            <a:gradFill flip="none" rotWithShape="1">
              <a:gsLst>
                <a:gs pos="0">
                  <a:schemeClr val="accent5">
                    <a:lumMod val="30000"/>
                    <a:lumOff val="70000"/>
                  </a:schemeClr>
                </a:gs>
                <a:gs pos="100000">
                  <a:schemeClr val="accent6">
                    <a:lumMod val="30000"/>
                    <a:lumOff val="70000"/>
                  </a:schemeClr>
                </a:gs>
              </a:gsLst>
              <a:lin ang="2700000" scaled="1"/>
              <a:tileRect/>
            </a:gra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solidFill>
                  <a:schemeClr val="lt1"/>
                </a:solidFill>
              </a:endParaRPr>
            </a:p>
          </p:txBody>
        </p:sp>
      </p:grpSp>
      <p:sp>
        <p:nvSpPr>
          <p:cNvPr id="4" name="矩形 3"/>
          <p:cNvSpPr>
            <a:spLocks noChangeArrowheads="1"/>
          </p:cNvSpPr>
          <p:nvPr/>
        </p:nvSpPr>
        <p:spPr bwMode="auto">
          <a:xfrm>
            <a:off x="2344563" y="3233335"/>
            <a:ext cx="1154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defTabSz="609600"/>
            <a:r>
              <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rPr>
              <a:t>03.</a:t>
            </a:r>
            <a:endPar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endParaRPr>
          </a:p>
        </p:txBody>
      </p:sp>
      <p:grpSp>
        <p:nvGrpSpPr>
          <p:cNvPr id="32" name="组合 31"/>
          <p:cNvGrpSpPr/>
          <p:nvPr/>
        </p:nvGrpSpPr>
        <p:grpSpPr>
          <a:xfrm>
            <a:off x="1190180" y="3243761"/>
            <a:ext cx="762604" cy="721881"/>
            <a:chOff x="1400045" y="3905250"/>
            <a:chExt cx="673764" cy="721881"/>
          </a:xfrm>
        </p:grpSpPr>
        <p:sp>
          <p:nvSpPr>
            <p:cNvPr id="6" name="圆角矩形 5"/>
            <p:cNvSpPr/>
            <p:nvPr/>
          </p:nvSpPr>
          <p:spPr>
            <a:xfrm>
              <a:off x="1400045" y="4025900"/>
              <a:ext cx="45719" cy="4266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8" name="圆角矩形 27"/>
            <p:cNvSpPr/>
            <p:nvPr/>
          </p:nvSpPr>
          <p:spPr>
            <a:xfrm>
              <a:off x="1557056" y="4054475"/>
              <a:ext cx="45719" cy="57265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9" name="圆角矩形 28"/>
            <p:cNvSpPr/>
            <p:nvPr/>
          </p:nvSpPr>
          <p:spPr>
            <a:xfrm>
              <a:off x="1714067" y="3905250"/>
              <a:ext cx="45719" cy="667906"/>
            </a:xfrm>
            <a:prstGeom prst="roundRect">
              <a:avLst>
                <a:gd name="adj" fmla="val 50000"/>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0" name="圆角矩形 29"/>
            <p:cNvSpPr/>
            <p:nvPr/>
          </p:nvSpPr>
          <p:spPr>
            <a:xfrm>
              <a:off x="1871078" y="3990975"/>
              <a:ext cx="45719" cy="4095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 name="圆角矩形 30"/>
            <p:cNvSpPr/>
            <p:nvPr/>
          </p:nvSpPr>
          <p:spPr>
            <a:xfrm>
              <a:off x="2028090" y="4054475"/>
              <a:ext cx="45719" cy="3460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p:cNvSpPr txBox="1"/>
          <p:nvPr/>
        </p:nvSpPr>
        <p:spPr>
          <a:xfrm>
            <a:off x="5109845" y="3218815"/>
            <a:ext cx="3733800" cy="645795"/>
          </a:xfrm>
          <a:prstGeom prst="rect">
            <a:avLst/>
          </a:prstGeom>
          <a:noFill/>
        </p:spPr>
        <p:txBody>
          <a:bodyPr wrap="none" lIns="0" tIns="0" rIns="0" bIns="0" rtlCol="0">
            <a:spAutoFit/>
            <a:scene3d>
              <a:camera prst="orthographicFront"/>
              <a:lightRig rig="threePt" dir="t"/>
            </a:scene3d>
            <a:sp3d contourW="12700"/>
          </a:bodyPr>
          <a:lstStyle/>
          <a:p>
            <a:r>
              <a:rPr lang="zh-CN" altLang="en-US" sz="4200" dirty="0">
                <a:solidFill>
                  <a:schemeClr val="accent1"/>
                </a:solidFill>
                <a:latin typeface="+mj-ea"/>
                <a:ea typeface="+mj-ea"/>
                <a:cs typeface="字魂59号-创粗黑" panose="00000500000000000000" pitchFamily="2" charset="-122"/>
                <a:sym typeface="字魂59号-创粗黑" panose="00000500000000000000" pitchFamily="2" charset="-122"/>
              </a:rPr>
              <a:t>规划自己的</a:t>
            </a:r>
            <a:r>
              <a:rPr lang="zh-CN" altLang="en-US" sz="4200" dirty="0">
                <a:solidFill>
                  <a:schemeClr val="accent1"/>
                </a:solidFill>
                <a:latin typeface="+mj-ea"/>
                <a:ea typeface="+mj-ea"/>
                <a:cs typeface="字魂59号-创粗黑" panose="00000500000000000000" pitchFamily="2" charset="-122"/>
                <a:sym typeface="字魂59号-创粗黑" panose="00000500000000000000" pitchFamily="2" charset="-122"/>
              </a:rPr>
              <a:t>未来</a:t>
            </a:r>
            <a:endParaRPr lang="zh-CN" altLang="en-US" sz="4200" dirty="0">
              <a:solidFill>
                <a:schemeClr val="accent1"/>
              </a:solidFill>
              <a:latin typeface="+mj-ea"/>
              <a:ea typeface="+mj-ea"/>
              <a:cs typeface="字魂59号-创粗黑" panose="00000500000000000000" pitchFamily="2" charset="-122"/>
              <a:sym typeface="字魂59号-创粗黑" panose="00000500000000000000"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24892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规划自己的</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未来</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同心圆 60"/>
          <p:cNvSpPr/>
          <p:nvPr/>
        </p:nvSpPr>
        <p:spPr>
          <a:xfrm>
            <a:off x="351689"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69" name="圆角矩形 68"/>
          <p:cNvSpPr/>
          <p:nvPr/>
        </p:nvSpPr>
        <p:spPr>
          <a:xfrm>
            <a:off x="6351725" y="2109172"/>
            <a:ext cx="5230674" cy="3139904"/>
          </a:xfrm>
          <a:prstGeom prst="roundRect">
            <a:avLst>
              <a:gd name="adj" fmla="val 9426"/>
            </a:avLst>
          </a:prstGeom>
          <a:solidFill>
            <a:schemeClr val="accent2"/>
          </a:solidFill>
          <a:ln>
            <a:noFill/>
          </a:ln>
          <a:effectLst>
            <a:outerShdw blurRad="317500" dist="114300" dir="5400000" sx="98000" sy="98000" algn="t" rotWithShape="0">
              <a:schemeClr val="accent2">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79" name="椭圆 78"/>
          <p:cNvSpPr/>
          <p:nvPr/>
        </p:nvSpPr>
        <p:spPr>
          <a:xfrm>
            <a:off x="9542633" y="2390536"/>
            <a:ext cx="1640532" cy="1640532"/>
          </a:xfrm>
          <a:prstGeom prst="ellipse">
            <a:avLst/>
          </a:prstGeom>
          <a:gradFill>
            <a:gsLst>
              <a:gs pos="0">
                <a:schemeClr val="bg1">
                  <a:alpha val="3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50" name="组合 49"/>
          <p:cNvGrpSpPr/>
          <p:nvPr/>
        </p:nvGrpSpPr>
        <p:grpSpPr>
          <a:xfrm>
            <a:off x="6724994" y="2344037"/>
            <a:ext cx="4484137" cy="1865766"/>
            <a:chOff x="6699027" y="2344037"/>
            <a:chExt cx="4484137" cy="1865766"/>
          </a:xfrm>
        </p:grpSpPr>
        <p:sp>
          <p:nvSpPr>
            <p:cNvPr id="70" name="文本框 69"/>
            <p:cNvSpPr txBox="1"/>
            <p:nvPr/>
          </p:nvSpPr>
          <p:spPr>
            <a:xfrm>
              <a:off x="6699027" y="2344037"/>
              <a:ext cx="561051" cy="492443"/>
            </a:xfrm>
            <a:prstGeom prst="rect">
              <a:avLst/>
            </a:prstGeom>
            <a:noFill/>
          </p:spPr>
          <p:txBody>
            <a:bodyPr wrap="none" lIns="0" tIns="0" rIns="0" bIns="0" rtlCol="0">
              <a:spAutoFit/>
            </a:bodyPr>
            <a:lstStyle/>
            <a:p>
              <a:r>
                <a:rPr lang="en-US" altLang="zh-CN" sz="3200" dirty="0">
                  <a:solidFill>
                    <a:schemeClr val="bg1"/>
                  </a:solidFill>
                  <a:latin typeface="+mj-ea"/>
                  <a:ea typeface="+mj-ea"/>
                </a:rPr>
                <a:t>02</a:t>
              </a:r>
              <a:endParaRPr lang="zh-CN" altLang="en-US" sz="3200" dirty="0">
                <a:solidFill>
                  <a:schemeClr val="bg1"/>
                </a:solidFill>
                <a:latin typeface="+mj-ea"/>
                <a:ea typeface="+mj-ea"/>
              </a:endParaRPr>
            </a:p>
          </p:txBody>
        </p:sp>
        <p:sp>
          <p:nvSpPr>
            <p:cNvPr id="81" name="文本框 80"/>
            <p:cNvSpPr txBox="1"/>
            <p:nvPr/>
          </p:nvSpPr>
          <p:spPr>
            <a:xfrm>
              <a:off x="7511827" y="3286513"/>
              <a:ext cx="3671337" cy="923290"/>
            </a:xfrm>
            <a:prstGeom prst="rect">
              <a:avLst/>
            </a:prstGeom>
            <a:noFill/>
          </p:spPr>
          <p:txBody>
            <a:bodyPr wrap="square" lIns="0" tIns="0" rIns="0" bIns="0">
              <a:spAutoFit/>
            </a:bodyPr>
            <a:lstStyle/>
            <a:p>
              <a:pPr algn="just">
                <a:lnSpc>
                  <a:spcPct val="125000"/>
                </a:lnSpc>
              </a:pPr>
              <a:r>
                <a:rPr lang="zh-CN" altLang="en-US" sz="1600" dirty="0">
                  <a:solidFill>
                    <a:schemeClr val="bg1"/>
                  </a:solidFill>
                </a:rPr>
                <a:t>一部分人将会通过研究生招生考试进入研究生院校，还有一部分人会通过保研</a:t>
              </a:r>
              <a:r>
                <a:rPr lang="en-US" altLang="zh-CN" sz="1600" dirty="0">
                  <a:solidFill>
                    <a:schemeClr val="bg1"/>
                  </a:solidFill>
                </a:rPr>
                <a:t>/</a:t>
              </a:r>
              <a:r>
                <a:rPr lang="zh-CN" altLang="en-US" sz="1600" dirty="0">
                  <a:solidFill>
                    <a:schemeClr val="bg1"/>
                  </a:solidFill>
                </a:rPr>
                <a:t>直博继续</a:t>
              </a:r>
              <a:r>
                <a:rPr lang="zh-CN" altLang="en-US" sz="1600" dirty="0">
                  <a:solidFill>
                    <a:schemeClr val="bg1"/>
                  </a:solidFill>
                </a:rPr>
                <a:t>深造</a:t>
              </a:r>
              <a:endParaRPr lang="zh-CN" altLang="en-US" sz="1600" dirty="0">
                <a:solidFill>
                  <a:schemeClr val="bg1"/>
                </a:solidFill>
              </a:endParaRPr>
            </a:p>
          </p:txBody>
        </p:sp>
        <p:sp>
          <p:nvSpPr>
            <p:cNvPr id="78" name="文本框 77"/>
            <p:cNvSpPr txBox="1"/>
            <p:nvPr/>
          </p:nvSpPr>
          <p:spPr>
            <a:xfrm>
              <a:off x="7511827" y="2344037"/>
              <a:ext cx="812800" cy="492125"/>
            </a:xfrm>
            <a:prstGeom prst="rect">
              <a:avLst/>
            </a:prstGeom>
            <a:noFill/>
          </p:spPr>
          <p:txBody>
            <a:bodyPr wrap="none" lIns="0" tIns="0" rIns="0" bIns="0" rtlCol="0">
              <a:spAutoFit/>
            </a:bodyPr>
            <a:lstStyle/>
            <a:p>
              <a:r>
                <a:rPr lang="zh-CN" altLang="en-US" sz="3200" dirty="0">
                  <a:solidFill>
                    <a:schemeClr val="bg1"/>
                  </a:solidFill>
                  <a:latin typeface="+mj-ea"/>
                  <a:ea typeface="+mj-ea"/>
                </a:rPr>
                <a:t>升学</a:t>
              </a:r>
              <a:endParaRPr lang="zh-CN" altLang="en-US" sz="3200" dirty="0">
                <a:solidFill>
                  <a:schemeClr val="bg1"/>
                </a:solidFill>
                <a:latin typeface="+mj-ea"/>
                <a:ea typeface="+mj-ea"/>
              </a:endParaRPr>
            </a:p>
          </p:txBody>
        </p:sp>
      </p:grpSp>
      <p:sp>
        <p:nvSpPr>
          <p:cNvPr id="31" name="圆角矩形 30"/>
          <p:cNvSpPr/>
          <p:nvPr/>
        </p:nvSpPr>
        <p:spPr>
          <a:xfrm>
            <a:off x="628618" y="2109172"/>
            <a:ext cx="5230674" cy="3139904"/>
          </a:xfrm>
          <a:prstGeom prst="roundRect">
            <a:avLst>
              <a:gd name="adj" fmla="val 9426"/>
            </a:avLst>
          </a:prstGeom>
          <a:ln>
            <a:noFill/>
          </a:ln>
          <a:effectLst>
            <a:outerShdw blurRad="317500" dist="114300" dir="5400000" sx="98000" sy="98000" algn="t" rotWithShape="0">
              <a:schemeClr val="accent1">
                <a:alpha val="5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2" name="椭圆 41"/>
          <p:cNvSpPr/>
          <p:nvPr/>
        </p:nvSpPr>
        <p:spPr>
          <a:xfrm>
            <a:off x="3819526" y="2390536"/>
            <a:ext cx="1640532" cy="1640532"/>
          </a:xfrm>
          <a:prstGeom prst="ellipse">
            <a:avLst/>
          </a:prstGeom>
          <a:gradFill>
            <a:gsLst>
              <a:gs pos="0">
                <a:schemeClr val="bg1">
                  <a:alpha val="3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49" name="组合 48"/>
          <p:cNvGrpSpPr/>
          <p:nvPr/>
        </p:nvGrpSpPr>
        <p:grpSpPr>
          <a:xfrm>
            <a:off x="1001887" y="2344037"/>
            <a:ext cx="4484137" cy="1557791"/>
            <a:chOff x="975920" y="2344037"/>
            <a:chExt cx="4484137" cy="1557791"/>
          </a:xfrm>
        </p:grpSpPr>
        <p:sp>
          <p:nvSpPr>
            <p:cNvPr id="33" name="文本框 32"/>
            <p:cNvSpPr txBox="1"/>
            <p:nvPr/>
          </p:nvSpPr>
          <p:spPr>
            <a:xfrm>
              <a:off x="975920" y="2344037"/>
              <a:ext cx="490519" cy="492443"/>
            </a:xfrm>
            <a:prstGeom prst="rect">
              <a:avLst/>
            </a:prstGeom>
            <a:noFill/>
          </p:spPr>
          <p:txBody>
            <a:bodyPr wrap="none" lIns="0" tIns="0" rIns="0" bIns="0" rtlCol="0">
              <a:spAutoFit/>
            </a:bodyPr>
            <a:lstStyle/>
            <a:p>
              <a:r>
                <a:rPr lang="en-US" altLang="zh-CN" sz="3200" dirty="0">
                  <a:solidFill>
                    <a:schemeClr val="bg1"/>
                  </a:solidFill>
                  <a:latin typeface="+mj-ea"/>
                  <a:ea typeface="+mj-ea"/>
                </a:rPr>
                <a:t>01</a:t>
              </a:r>
              <a:endParaRPr lang="zh-CN" altLang="en-US" sz="3200" dirty="0">
                <a:solidFill>
                  <a:schemeClr val="bg1"/>
                </a:solidFill>
                <a:latin typeface="+mj-ea"/>
                <a:ea typeface="+mj-ea"/>
              </a:endParaRPr>
            </a:p>
          </p:txBody>
        </p:sp>
        <p:sp>
          <p:nvSpPr>
            <p:cNvPr id="63" name="文本框 62"/>
            <p:cNvSpPr txBox="1"/>
            <p:nvPr/>
          </p:nvSpPr>
          <p:spPr>
            <a:xfrm>
              <a:off x="1788720" y="2344037"/>
              <a:ext cx="1625600" cy="492125"/>
            </a:xfrm>
            <a:prstGeom prst="rect">
              <a:avLst/>
            </a:prstGeom>
            <a:noFill/>
          </p:spPr>
          <p:txBody>
            <a:bodyPr wrap="none" lIns="0" tIns="0" rIns="0" bIns="0" rtlCol="0">
              <a:spAutoFit/>
            </a:bodyPr>
            <a:lstStyle/>
            <a:p>
              <a:r>
                <a:rPr lang="zh-CN" altLang="en-US" sz="3200" dirty="0">
                  <a:solidFill>
                    <a:schemeClr val="bg1"/>
                  </a:solidFill>
                  <a:latin typeface="+mj-ea"/>
                  <a:ea typeface="+mj-ea"/>
                </a:rPr>
                <a:t>就业</a:t>
              </a:r>
              <a:r>
                <a:rPr lang="zh-CN" altLang="en-US" sz="3200" dirty="0">
                  <a:solidFill>
                    <a:schemeClr val="bg1"/>
                  </a:solidFill>
                  <a:latin typeface="+mj-ea"/>
                  <a:ea typeface="+mj-ea"/>
                </a:rPr>
                <a:t>工作</a:t>
              </a:r>
              <a:endParaRPr lang="zh-CN" altLang="en-US" sz="3200" dirty="0">
                <a:solidFill>
                  <a:schemeClr val="bg1"/>
                </a:solidFill>
                <a:latin typeface="+mj-ea"/>
                <a:ea typeface="+mj-ea"/>
              </a:endParaRPr>
            </a:p>
          </p:txBody>
        </p:sp>
        <p:sp>
          <p:nvSpPr>
            <p:cNvPr id="65" name="文本框 64"/>
            <p:cNvSpPr txBox="1"/>
            <p:nvPr/>
          </p:nvSpPr>
          <p:spPr>
            <a:xfrm>
              <a:off x="1788720" y="3286513"/>
              <a:ext cx="3671337" cy="615315"/>
            </a:xfrm>
            <a:prstGeom prst="rect">
              <a:avLst/>
            </a:prstGeom>
            <a:noFill/>
          </p:spPr>
          <p:txBody>
            <a:bodyPr wrap="square" lIns="0" tIns="0" rIns="0" bIns="0">
              <a:spAutoFit/>
            </a:bodyPr>
            <a:lstStyle/>
            <a:p>
              <a:pPr algn="just">
                <a:lnSpc>
                  <a:spcPct val="125000"/>
                </a:lnSpc>
              </a:pPr>
              <a:r>
                <a:rPr lang="zh-CN" altLang="en-US" sz="1600" dirty="0">
                  <a:solidFill>
                    <a:schemeClr val="bg1"/>
                  </a:solidFill>
                </a:rPr>
                <a:t>走向大小公司或者是事业编制，开始无休止的打工人</a:t>
              </a:r>
              <a:r>
                <a:rPr lang="zh-CN" altLang="en-US" sz="1600" dirty="0">
                  <a:solidFill>
                    <a:schemeClr val="bg1"/>
                  </a:solidFill>
                </a:rPr>
                <a:t>生活</a:t>
              </a:r>
              <a:endParaRPr lang="zh-CN" altLang="en-US" sz="1600" dirty="0">
                <a:solidFill>
                  <a:schemeClr val="bg1"/>
                </a:solidFill>
              </a:endParaRPr>
            </a:p>
          </p:txBody>
        </p:sp>
      </p:grpSp>
      <p:cxnSp>
        <p:nvCxnSpPr>
          <p:cNvPr id="48" name="直接连接符 47"/>
          <p:cNvCxnSpPr/>
          <p:nvPr/>
        </p:nvCxnSpPr>
        <p:spPr>
          <a:xfrm>
            <a:off x="1001887" y="4770120"/>
            <a:ext cx="44841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6724994" y="4770120"/>
            <a:ext cx="44841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17220" y="1033145"/>
            <a:ext cx="4520565" cy="368300"/>
          </a:xfrm>
          <a:prstGeom prst="rect">
            <a:avLst/>
          </a:prstGeom>
          <a:noFill/>
        </p:spPr>
        <p:txBody>
          <a:bodyPr wrap="square" rtlCol="0">
            <a:spAutoFit/>
          </a:bodyPr>
          <a:p>
            <a:r>
              <a:rPr lang="zh-CN" altLang="en-US"/>
              <a:t>一旦到了毕业，所有人都会面临两个</a:t>
            </a:r>
            <a:r>
              <a:rPr lang="zh-CN" altLang="en-US"/>
              <a:t>选择：</a:t>
            </a:r>
            <a:endParaRPr lang="zh-CN" altLang="en-US"/>
          </a:p>
        </p:txBody>
      </p:sp>
      <p:sp>
        <p:nvSpPr>
          <p:cNvPr id="4" name="文本框 3"/>
          <p:cNvSpPr txBox="1"/>
          <p:nvPr/>
        </p:nvSpPr>
        <p:spPr>
          <a:xfrm>
            <a:off x="617220" y="5556885"/>
            <a:ext cx="11002645" cy="368300"/>
          </a:xfrm>
          <a:prstGeom prst="rect">
            <a:avLst/>
          </a:prstGeom>
          <a:noFill/>
        </p:spPr>
        <p:txBody>
          <a:bodyPr wrap="square" rtlCol="0">
            <a:spAutoFit/>
          </a:bodyPr>
          <a:p>
            <a:r>
              <a:rPr lang="zh-CN" altLang="en-US"/>
              <a:t>不管最终你们选择</a:t>
            </a:r>
            <a:r>
              <a:rPr lang="zh-CN" altLang="en-US"/>
              <a:t>什么，你都要规划好自己的</a:t>
            </a:r>
            <a:r>
              <a:rPr lang="zh-CN" altLang="en-US"/>
              <a:t>未来。</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24892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规划自己的</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未来</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同心圆 60"/>
          <p:cNvSpPr/>
          <p:nvPr/>
        </p:nvSpPr>
        <p:spPr>
          <a:xfrm>
            <a:off x="351689"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5" name="文本框 4"/>
          <p:cNvSpPr txBox="1"/>
          <p:nvPr>
            <p:custDataLst>
              <p:tags r:id="rId1"/>
            </p:custDataLst>
          </p:nvPr>
        </p:nvSpPr>
        <p:spPr>
          <a:xfrm>
            <a:off x="617220" y="1033145"/>
            <a:ext cx="10555605" cy="2306955"/>
          </a:xfrm>
          <a:prstGeom prst="rect">
            <a:avLst/>
          </a:prstGeom>
          <a:noFill/>
        </p:spPr>
        <p:txBody>
          <a:bodyPr wrap="square" rtlCol="0">
            <a:spAutoFit/>
          </a:bodyPr>
          <a:p>
            <a:r>
              <a:rPr lang="zh-CN" altLang="en-US"/>
              <a:t>如果你选择</a:t>
            </a:r>
            <a:r>
              <a:rPr lang="zh-CN" altLang="en-US"/>
              <a:t>就业：</a:t>
            </a:r>
            <a:endParaRPr lang="zh-CN" altLang="en-US"/>
          </a:p>
          <a:p>
            <a:pPr marL="285750" indent="-285750">
              <a:buFont typeface="Arial" panose="020B0604020202020204" pitchFamily="34" charset="0"/>
              <a:buChar char="•"/>
            </a:pPr>
            <a:r>
              <a:rPr lang="zh-CN" altLang="en-US"/>
              <a:t>适当放轻学校的课程学习，注重实践（</a:t>
            </a:r>
            <a:r>
              <a:rPr lang="zh-CN" altLang="en-US"/>
              <a:t>竞赛）</a:t>
            </a:r>
            <a:endParaRPr lang="zh-CN" altLang="en-US"/>
          </a:p>
          <a:p>
            <a:pPr marL="285750" indent="-285750">
              <a:buFont typeface="Arial" panose="020B0604020202020204" pitchFamily="34" charset="0"/>
              <a:buChar char="•"/>
            </a:pPr>
            <a:r>
              <a:rPr lang="zh-CN" altLang="en-US"/>
              <a:t>如果你在</a:t>
            </a:r>
            <a:r>
              <a:rPr lang="en-US" altLang="zh-CN"/>
              <a:t>ACM</a:t>
            </a:r>
            <a:r>
              <a:rPr lang="zh-CN" altLang="en-US"/>
              <a:t>，那你一定要保持好对算法的熟悉，如果你没有在</a:t>
            </a:r>
            <a:r>
              <a:rPr lang="en-US" altLang="zh-CN"/>
              <a:t>ACM</a:t>
            </a:r>
            <a:r>
              <a:rPr lang="zh-CN" altLang="en-US"/>
              <a:t>那你就提前了解公司的需求，提前学习例如</a:t>
            </a:r>
            <a:r>
              <a:rPr lang="en-US" altLang="zh-CN"/>
              <a:t>Java</a:t>
            </a:r>
            <a:r>
              <a:rPr lang="zh-CN" altLang="en-US"/>
              <a:t>、</a:t>
            </a:r>
            <a:r>
              <a:rPr lang="en-US" altLang="zh-CN"/>
              <a:t>Go</a:t>
            </a:r>
            <a:r>
              <a:rPr lang="zh-CN" altLang="en-US"/>
              <a:t>等，千万不要想着以后入职做产品经理，一点技术竞争力</a:t>
            </a:r>
            <a:r>
              <a:rPr lang="zh-CN" altLang="en-US"/>
              <a:t>没有</a:t>
            </a:r>
            <a:endParaRPr lang="zh-CN" altLang="en-US"/>
          </a:p>
          <a:p>
            <a:pPr marL="285750" indent="-285750">
              <a:buFont typeface="Arial" panose="020B0604020202020204" pitchFamily="34" charset="0"/>
              <a:buChar char="•"/>
            </a:pPr>
            <a:r>
              <a:rPr lang="zh-CN" altLang="en-US"/>
              <a:t>如果你一直在保持学习，那一定要乐于分享你的知识，</a:t>
            </a:r>
            <a:r>
              <a:rPr lang="en-US" altLang="zh-CN"/>
              <a:t>CSDN</a:t>
            </a:r>
            <a:r>
              <a:rPr lang="zh-CN" altLang="en-US"/>
              <a:t>、知乎、</a:t>
            </a:r>
            <a:r>
              <a:rPr lang="en-US" altLang="zh-CN"/>
              <a:t>B</a:t>
            </a:r>
            <a:r>
              <a:rPr lang="zh-CN" altLang="en-US"/>
              <a:t>站、小红书都是很有流量的平台。分享这些东西，一是让你有自己的知识体库，另一个是可以给你带来超大的个人影响力，甚至小量的现金收入。（举这样一个例子，我的朋友在</a:t>
            </a:r>
            <a:r>
              <a:rPr lang="en-US" altLang="zh-CN"/>
              <a:t>CSDN</a:t>
            </a:r>
            <a:r>
              <a:rPr lang="zh-CN" altLang="en-US"/>
              <a:t>有超过五万的粉丝，他可以设立专栏做付费阅读，他也可以吸引很多技术人直接联系他入职某家企业，这就是个人</a:t>
            </a:r>
            <a:r>
              <a:rPr lang="zh-CN" altLang="en-US"/>
              <a:t>影响力）</a:t>
            </a:r>
            <a:endParaRPr lang="zh-CN" altLang="en-US"/>
          </a:p>
        </p:txBody>
      </p:sp>
      <p:pic>
        <p:nvPicPr>
          <p:cNvPr id="6" name="图片 5"/>
          <p:cNvPicPr>
            <a:picLocks noChangeAspect="1"/>
          </p:cNvPicPr>
          <p:nvPr/>
        </p:nvPicPr>
        <p:blipFill>
          <a:blip r:embed="rId2"/>
          <a:srcRect t="13972" r="-421" b="24655"/>
          <a:stretch>
            <a:fillRect/>
          </a:stretch>
        </p:blipFill>
        <p:spPr>
          <a:xfrm>
            <a:off x="1924050" y="3429000"/>
            <a:ext cx="2640330" cy="3211195"/>
          </a:xfrm>
          <a:prstGeom prst="rect">
            <a:avLst/>
          </a:prstGeom>
        </p:spPr>
      </p:pic>
      <p:pic>
        <p:nvPicPr>
          <p:cNvPr id="7" name="图片 6"/>
          <p:cNvPicPr>
            <a:picLocks noChangeAspect="1"/>
          </p:cNvPicPr>
          <p:nvPr/>
        </p:nvPicPr>
        <p:blipFill>
          <a:blip r:embed="rId3"/>
          <a:srcRect r="-216" b="52138"/>
          <a:stretch>
            <a:fillRect/>
          </a:stretch>
        </p:blipFill>
        <p:spPr>
          <a:xfrm>
            <a:off x="5123815" y="3525520"/>
            <a:ext cx="3012440" cy="31146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24892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规划自己的</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未来</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同心圆 60"/>
          <p:cNvSpPr/>
          <p:nvPr/>
        </p:nvSpPr>
        <p:spPr>
          <a:xfrm>
            <a:off x="351689"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5" name="文本框 4"/>
          <p:cNvSpPr txBox="1"/>
          <p:nvPr>
            <p:custDataLst>
              <p:tags r:id="rId1"/>
            </p:custDataLst>
          </p:nvPr>
        </p:nvSpPr>
        <p:spPr>
          <a:xfrm>
            <a:off x="617220" y="1033145"/>
            <a:ext cx="10555605" cy="4246245"/>
          </a:xfrm>
          <a:prstGeom prst="rect">
            <a:avLst/>
          </a:prstGeom>
          <a:noFill/>
        </p:spPr>
        <p:txBody>
          <a:bodyPr wrap="square" rtlCol="0">
            <a:spAutoFit/>
          </a:bodyPr>
          <a:p>
            <a:r>
              <a:rPr lang="zh-CN" altLang="en-US"/>
              <a:t>如果你选择</a:t>
            </a:r>
            <a:r>
              <a:rPr lang="zh-CN" altLang="en-US"/>
              <a:t>升学：</a:t>
            </a:r>
            <a:endParaRPr lang="zh-CN" altLang="en-US"/>
          </a:p>
          <a:p>
            <a:pPr marL="285750" indent="-285750">
              <a:buFont typeface="Arial" panose="020B0604020202020204" pitchFamily="34" charset="0"/>
              <a:buChar char="•"/>
            </a:pPr>
            <a:r>
              <a:rPr lang="zh-CN" altLang="en-US"/>
              <a:t>注重在学校的课程学习，同时注重一些实践（包括科研和竞赛）。今时不同往日，</a:t>
            </a:r>
            <a:r>
              <a:rPr lang="en-US" altLang="zh-CN"/>
              <a:t>2022</a:t>
            </a:r>
            <a:r>
              <a:rPr lang="zh-CN" altLang="en-US"/>
              <a:t>年考研人数</a:t>
            </a:r>
            <a:r>
              <a:rPr lang="en-US" altLang="zh-CN"/>
              <a:t>380</a:t>
            </a:r>
            <a:r>
              <a:rPr lang="zh-CN" altLang="en-US"/>
              <a:t>多万，</a:t>
            </a:r>
            <a:r>
              <a:rPr lang="en-US" altLang="zh-CN"/>
              <a:t>2023</a:t>
            </a:r>
            <a:r>
              <a:rPr lang="zh-CN" altLang="en-US"/>
              <a:t>年考研人数</a:t>
            </a:r>
            <a:r>
              <a:rPr lang="en-US" altLang="zh-CN"/>
              <a:t>400</a:t>
            </a:r>
            <a:r>
              <a:rPr lang="zh-CN" altLang="en-US"/>
              <a:t>多万，上岸人数</a:t>
            </a:r>
            <a:r>
              <a:rPr lang="en-US" altLang="zh-CN"/>
              <a:t>100</a:t>
            </a:r>
            <a:r>
              <a:rPr lang="zh-CN" altLang="en-US"/>
              <a:t>多万。</a:t>
            </a:r>
            <a:r>
              <a:rPr lang="en-US" altLang="zh-CN"/>
              <a:t>2021</a:t>
            </a:r>
            <a:r>
              <a:rPr lang="zh-CN" altLang="en-US"/>
              <a:t>年澳门理工大学大数据专业硕士一学年的学费是</a:t>
            </a:r>
            <a:r>
              <a:rPr lang="en-US" altLang="zh-CN"/>
              <a:t>2</a:t>
            </a:r>
            <a:r>
              <a:rPr lang="zh-CN" altLang="en-US"/>
              <a:t>万人民币，</a:t>
            </a:r>
            <a:r>
              <a:rPr lang="en-US" altLang="zh-CN"/>
              <a:t>2022</a:t>
            </a:r>
            <a:r>
              <a:rPr lang="zh-CN" altLang="en-US"/>
              <a:t>年澳门理工大学大数据专业硕士学费一学年的学费是</a:t>
            </a:r>
            <a:r>
              <a:rPr lang="en-US" altLang="zh-CN"/>
              <a:t>6</a:t>
            </a:r>
            <a:r>
              <a:rPr lang="zh-CN" altLang="en-US"/>
              <a:t>万</a:t>
            </a:r>
            <a:r>
              <a:rPr lang="en-US" altLang="zh-CN"/>
              <a:t>8</a:t>
            </a:r>
            <a:r>
              <a:rPr lang="zh-CN" altLang="en-US"/>
              <a:t>千元人民币。</a:t>
            </a:r>
            <a:r>
              <a:rPr lang="en-US" altLang="zh-CN"/>
              <a:t>2023</a:t>
            </a:r>
            <a:r>
              <a:rPr lang="zh-CN" altLang="en-US"/>
              <a:t>年澳门科技大学计算机硕士项目两年学费直逼</a:t>
            </a:r>
            <a:r>
              <a:rPr lang="en-US" altLang="zh-CN"/>
              <a:t>40</a:t>
            </a:r>
            <a:r>
              <a:rPr lang="zh-CN" altLang="en-US"/>
              <a:t>万。澳门理工大学大数据硕士申请条件是绩点至少要过</a:t>
            </a:r>
            <a:r>
              <a:rPr lang="en-US" altLang="zh-CN"/>
              <a:t>3.0/4.0</a:t>
            </a:r>
            <a:r>
              <a:rPr lang="zh-CN" altLang="en-US"/>
              <a:t>，均分至少要过</a:t>
            </a:r>
            <a:r>
              <a:rPr lang="en-US" altLang="zh-CN"/>
              <a:t>80</a:t>
            </a:r>
            <a:r>
              <a:rPr lang="zh-CN" altLang="en-US"/>
              <a:t>。考研考不上，留学留不了才是最痛苦</a:t>
            </a:r>
            <a:r>
              <a:rPr lang="zh-CN" altLang="en-US"/>
              <a:t>的。</a:t>
            </a:r>
            <a:endParaRPr lang="zh-CN" altLang="en-US"/>
          </a:p>
          <a:p>
            <a:pPr marL="285750" indent="-285750">
              <a:buFont typeface="Arial" panose="020B0604020202020204" pitchFamily="34" charset="0"/>
              <a:buChar char="•"/>
            </a:pPr>
            <a:r>
              <a:rPr lang="zh-CN" altLang="en-US"/>
              <a:t>不管读研还是读博，学好用好英语口语交际。真正对你来说有用的资料永远都是英文的。合适的话就把四六级过了，再好一点的话大三下把雅思</a:t>
            </a:r>
            <a:r>
              <a:rPr lang="zh-CN" altLang="en-US"/>
              <a:t>过了。</a:t>
            </a:r>
            <a:endParaRPr lang="zh-CN" altLang="en-US"/>
          </a:p>
          <a:p>
            <a:pPr marL="285750" indent="-285750">
              <a:buFont typeface="Arial" panose="020B0604020202020204" pitchFamily="34" charset="0"/>
              <a:buChar char="•"/>
            </a:pPr>
            <a:r>
              <a:rPr lang="zh-CN" altLang="en-US"/>
              <a:t>考研</a:t>
            </a:r>
            <a:r>
              <a:rPr lang="en-US" altLang="zh-CN"/>
              <a:t>+</a:t>
            </a:r>
            <a:r>
              <a:rPr lang="zh-CN" altLang="en-US"/>
              <a:t>留学双重准备是一个可以考虑的问题。考研是在每年的</a:t>
            </a:r>
            <a:r>
              <a:rPr lang="en-US" altLang="zh-CN"/>
              <a:t>12</a:t>
            </a:r>
            <a:r>
              <a:rPr lang="zh-CN" altLang="en-US"/>
              <a:t>月份，在当年的</a:t>
            </a:r>
            <a:r>
              <a:rPr lang="en-US" altLang="zh-CN"/>
              <a:t>9-11</a:t>
            </a:r>
            <a:r>
              <a:rPr lang="zh-CN" altLang="en-US"/>
              <a:t>月你可以找你的家人你的朋友甚至你直接找个机构，帮你申请国外的留学，这样对你来说双重准备更</a:t>
            </a:r>
            <a:r>
              <a:rPr lang="zh-CN" altLang="en-US"/>
              <a:t>保险。</a:t>
            </a:r>
            <a:endParaRPr lang="zh-CN" altLang="en-US"/>
          </a:p>
          <a:p>
            <a:pPr marL="285750" indent="-285750">
              <a:buFont typeface="Arial" panose="020B0604020202020204" pitchFamily="34" charset="0"/>
              <a:buChar char="•"/>
            </a:pPr>
            <a:r>
              <a:rPr lang="zh-CN" altLang="en-US"/>
              <a:t>到了</a:t>
            </a:r>
            <a:r>
              <a:rPr lang="en-US" altLang="zh-CN"/>
              <a:t>2023</a:t>
            </a:r>
            <a:r>
              <a:rPr lang="zh-CN" altLang="en-US"/>
              <a:t>年，不要再把留学和家里有钱两个问题联系起来了。留学真不一定能花多少钱，澳门硕士全额奖学金是一个月</a:t>
            </a:r>
            <a:r>
              <a:rPr lang="en-US" altLang="zh-CN"/>
              <a:t>1</a:t>
            </a:r>
            <a:r>
              <a:rPr lang="zh-CN" altLang="en-US"/>
              <a:t>万，半额奖学金是一个月</a:t>
            </a:r>
            <a:r>
              <a:rPr lang="en-US" altLang="zh-CN"/>
              <a:t>8</a:t>
            </a:r>
            <a:r>
              <a:rPr lang="zh-CN" altLang="en-US"/>
              <a:t>千。申请的要求也仅仅是你的一篇</a:t>
            </a:r>
            <a:r>
              <a:rPr lang="en-US" altLang="zh-CN"/>
              <a:t>SCI</a:t>
            </a:r>
            <a:r>
              <a:rPr lang="zh-CN" altLang="en-US"/>
              <a:t>一作或者两三篇</a:t>
            </a:r>
            <a:r>
              <a:rPr lang="en-US" altLang="zh-CN"/>
              <a:t>EI</a:t>
            </a:r>
            <a:r>
              <a:rPr lang="zh-CN" altLang="en-US"/>
              <a:t>，是大家完完全全能做到的。</a:t>
            </a:r>
            <a:endParaRPr lang="zh-CN" altLang="en-US"/>
          </a:p>
          <a:p>
            <a:pPr marL="285750" indent="-285750">
              <a:buFont typeface="Arial" panose="020B0604020202020204" pitchFamily="34" charset="0"/>
              <a:buChar char="•"/>
            </a:pPr>
            <a:r>
              <a:rPr lang="zh-CN" altLang="en-US"/>
              <a:t>如果你打算读博或者读研，不管你现在在学习什么内容，都请你提前了解一点人工智能，没有几个老师不做这个方向，千万不要别人研一都发了三篇论文了，你还在补充卷积神经</a:t>
            </a:r>
            <a:r>
              <a:rPr lang="zh-CN" altLang="en-US"/>
              <a:t>网络。</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23" name="椭圆 22"/>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4" name="椭圆 23"/>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5" name="椭圆 24"/>
          <p:cNvSpPr/>
          <p:nvPr/>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6" name="椭圆 25"/>
          <p:cNvSpPr/>
          <p:nvPr/>
        </p:nvSpPr>
        <p:spPr>
          <a:xfrm>
            <a:off x="-2024001" y="-3080221"/>
            <a:ext cx="7262118" cy="7262118"/>
          </a:xfrm>
          <a:prstGeom prst="ellipse">
            <a:avLst/>
          </a:prstGeom>
          <a:gradFill flip="none" rotWithShape="1">
            <a:gsLst>
              <a:gs pos="0">
                <a:schemeClr val="accent4"/>
              </a:gs>
              <a:gs pos="100000">
                <a:schemeClr val="accent4">
                  <a:lumMod val="20000"/>
                  <a:lumOff val="80000"/>
                  <a:alpha val="37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32" name="组合 31"/>
          <p:cNvGrpSpPr/>
          <p:nvPr/>
        </p:nvGrpSpPr>
        <p:grpSpPr>
          <a:xfrm>
            <a:off x="4150179" y="611542"/>
            <a:ext cx="3891643" cy="8008717"/>
            <a:chOff x="1221965" y="3799606"/>
            <a:chExt cx="2096607" cy="4314664"/>
          </a:xfrm>
        </p:grpSpPr>
        <p:sp>
          <p:nvSpPr>
            <p:cNvPr id="33" name="任意多边形 32"/>
            <p:cNvSpPr/>
            <p:nvPr/>
          </p:nvSpPr>
          <p:spPr>
            <a:xfrm>
              <a:off x="1221965" y="3799606"/>
              <a:ext cx="2096607" cy="4314664"/>
            </a:xfrm>
            <a:custGeom>
              <a:avLst/>
              <a:gdLst>
                <a:gd name="connsiteX0" fmla="*/ 1562100 w 1562100"/>
                <a:gd name="connsiteY0" fmla="*/ 224790 h 3214687"/>
                <a:gd name="connsiteX1" fmla="*/ 1562100 w 1562100"/>
                <a:gd name="connsiteY1" fmla="*/ 2989898 h 3214687"/>
                <a:gd name="connsiteX2" fmla="*/ 1496377 w 1562100"/>
                <a:gd name="connsiteY2" fmla="*/ 3148965 h 3214687"/>
                <a:gd name="connsiteX3" fmla="*/ 1337310 w 1562100"/>
                <a:gd name="connsiteY3" fmla="*/ 3214688 h 3214687"/>
                <a:gd name="connsiteX4" fmla="*/ 224790 w 1562100"/>
                <a:gd name="connsiteY4" fmla="*/ 3214688 h 3214687"/>
                <a:gd name="connsiteX5" fmla="*/ 65723 w 1562100"/>
                <a:gd name="connsiteY5" fmla="*/ 3148965 h 3214687"/>
                <a:gd name="connsiteX6" fmla="*/ 0 w 1562100"/>
                <a:gd name="connsiteY6" fmla="*/ 2989898 h 3214687"/>
                <a:gd name="connsiteX7" fmla="*/ 0 w 1562100"/>
                <a:gd name="connsiteY7" fmla="*/ 224790 h 3214687"/>
                <a:gd name="connsiteX8" fmla="*/ 65723 w 1562100"/>
                <a:gd name="connsiteY8" fmla="*/ 65723 h 3214687"/>
                <a:gd name="connsiteX9" fmla="*/ 224790 w 1562100"/>
                <a:gd name="connsiteY9" fmla="*/ 0 h 3214687"/>
                <a:gd name="connsiteX10" fmla="*/ 1337310 w 1562100"/>
                <a:gd name="connsiteY10" fmla="*/ 0 h 3214687"/>
                <a:gd name="connsiteX11" fmla="*/ 1496377 w 1562100"/>
                <a:gd name="connsiteY11" fmla="*/ 65723 h 3214687"/>
                <a:gd name="connsiteX12" fmla="*/ 1562100 w 1562100"/>
                <a:gd name="connsiteY12" fmla="*/ 224790 h 321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100" h="3214687">
                  <a:moveTo>
                    <a:pt x="1562100" y="224790"/>
                  </a:moveTo>
                  <a:lnTo>
                    <a:pt x="1562100" y="2989898"/>
                  </a:lnTo>
                  <a:cubicBezTo>
                    <a:pt x="1562100" y="3051810"/>
                    <a:pt x="1536383" y="3108008"/>
                    <a:pt x="1496377" y="3148965"/>
                  </a:cubicBezTo>
                  <a:cubicBezTo>
                    <a:pt x="1455421" y="3189923"/>
                    <a:pt x="1399223" y="3214688"/>
                    <a:pt x="1337310" y="3214688"/>
                  </a:cubicBezTo>
                  <a:lnTo>
                    <a:pt x="224790" y="3214688"/>
                  </a:lnTo>
                  <a:cubicBezTo>
                    <a:pt x="162877" y="3214688"/>
                    <a:pt x="106680" y="3188970"/>
                    <a:pt x="65723" y="3148965"/>
                  </a:cubicBezTo>
                  <a:cubicBezTo>
                    <a:pt x="24765" y="3108008"/>
                    <a:pt x="0" y="3051810"/>
                    <a:pt x="0" y="2989898"/>
                  </a:cubicBezTo>
                  <a:lnTo>
                    <a:pt x="0" y="224790"/>
                  </a:lnTo>
                  <a:cubicBezTo>
                    <a:pt x="0" y="162878"/>
                    <a:pt x="25717" y="106680"/>
                    <a:pt x="65723" y="65723"/>
                  </a:cubicBezTo>
                  <a:cubicBezTo>
                    <a:pt x="106680" y="24765"/>
                    <a:pt x="162877" y="0"/>
                    <a:pt x="224790" y="0"/>
                  </a:cubicBezTo>
                  <a:lnTo>
                    <a:pt x="1337310" y="0"/>
                  </a:lnTo>
                  <a:cubicBezTo>
                    <a:pt x="1399223" y="0"/>
                    <a:pt x="1455421" y="24765"/>
                    <a:pt x="1496377" y="65723"/>
                  </a:cubicBezTo>
                  <a:cubicBezTo>
                    <a:pt x="1537335" y="106680"/>
                    <a:pt x="1562100" y="162878"/>
                    <a:pt x="1562100" y="224790"/>
                  </a:cubicBezTo>
                  <a:close/>
                </a:path>
              </a:pathLst>
            </a:custGeom>
            <a:noFill/>
            <a:ln w="12700" cap="flat">
              <a:solidFill>
                <a:schemeClr val="accent1"/>
              </a:solidFill>
              <a:prstDash val="solid"/>
              <a:miter/>
            </a:ln>
          </p:spPr>
          <p:txBody>
            <a:bodyPr rtlCol="0" anchor="ctr">
              <a:spAutoFit/>
            </a:bodyPr>
            <a:lstStyle/>
            <a:p>
              <a:endParaRPr lang="zh-CN" altLang="en-US"/>
            </a:p>
          </p:txBody>
        </p:sp>
        <p:sp>
          <p:nvSpPr>
            <p:cNvPr id="34" name="任意多边形 33"/>
            <p:cNvSpPr/>
            <p:nvPr/>
          </p:nvSpPr>
          <p:spPr>
            <a:xfrm>
              <a:off x="1320403" y="3899324"/>
              <a:ext cx="1901009" cy="4113951"/>
            </a:xfrm>
            <a:custGeom>
              <a:avLst/>
              <a:gdLst>
                <a:gd name="connsiteX0" fmla="*/ 139066 w 1416368"/>
                <a:gd name="connsiteY0" fmla="*/ 0 h 3065144"/>
                <a:gd name="connsiteX1" fmla="*/ 291466 w 1416368"/>
                <a:gd name="connsiteY1" fmla="*/ 0 h 3065144"/>
                <a:gd name="connsiteX2" fmla="*/ 307658 w 1416368"/>
                <a:gd name="connsiteY2" fmla="*/ 16192 h 3065144"/>
                <a:gd name="connsiteX3" fmla="*/ 307658 w 1416368"/>
                <a:gd name="connsiteY3" fmla="*/ 23813 h 3065144"/>
                <a:gd name="connsiteX4" fmla="*/ 398145 w 1416368"/>
                <a:gd name="connsiteY4" fmla="*/ 114300 h 3065144"/>
                <a:gd name="connsiteX5" fmla="*/ 1019175 w 1416368"/>
                <a:gd name="connsiteY5" fmla="*/ 114300 h 3065144"/>
                <a:gd name="connsiteX6" fmla="*/ 1109663 w 1416368"/>
                <a:gd name="connsiteY6" fmla="*/ 23813 h 3065144"/>
                <a:gd name="connsiteX7" fmla="*/ 1109663 w 1416368"/>
                <a:gd name="connsiteY7" fmla="*/ 16192 h 3065144"/>
                <a:gd name="connsiteX8" fmla="*/ 1125856 w 1416368"/>
                <a:gd name="connsiteY8" fmla="*/ 0 h 3065144"/>
                <a:gd name="connsiteX9" fmla="*/ 1277303 w 1416368"/>
                <a:gd name="connsiteY9" fmla="*/ 0 h 3065144"/>
                <a:gd name="connsiteX10" fmla="*/ 1416368 w 1416368"/>
                <a:gd name="connsiteY10" fmla="*/ 139065 h 3065144"/>
                <a:gd name="connsiteX11" fmla="*/ 1416368 w 1416368"/>
                <a:gd name="connsiteY11" fmla="*/ 2926080 h 3065144"/>
                <a:gd name="connsiteX12" fmla="*/ 1277303 w 1416368"/>
                <a:gd name="connsiteY12" fmla="*/ 3065145 h 3065144"/>
                <a:gd name="connsiteX13" fmla="*/ 139066 w 1416368"/>
                <a:gd name="connsiteY13" fmla="*/ 3065145 h 3065144"/>
                <a:gd name="connsiteX14" fmla="*/ 0 w 1416368"/>
                <a:gd name="connsiteY14" fmla="*/ 2926080 h 3065144"/>
                <a:gd name="connsiteX15" fmla="*/ 0 w 1416368"/>
                <a:gd name="connsiteY15" fmla="*/ 139065 h 3065144"/>
                <a:gd name="connsiteX16" fmla="*/ 139066 w 1416368"/>
                <a:gd name="connsiteY16" fmla="*/ 0 h 306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6368" h="3065144">
                  <a:moveTo>
                    <a:pt x="139066" y="0"/>
                  </a:moveTo>
                  <a:lnTo>
                    <a:pt x="291466" y="0"/>
                  </a:lnTo>
                  <a:cubicBezTo>
                    <a:pt x="300038" y="0"/>
                    <a:pt x="307658" y="6667"/>
                    <a:pt x="307658" y="16192"/>
                  </a:cubicBezTo>
                  <a:lnTo>
                    <a:pt x="307658" y="23813"/>
                  </a:lnTo>
                  <a:cubicBezTo>
                    <a:pt x="307658" y="73343"/>
                    <a:pt x="348616" y="114300"/>
                    <a:pt x="398145" y="114300"/>
                  </a:cubicBezTo>
                  <a:lnTo>
                    <a:pt x="1019175" y="114300"/>
                  </a:lnTo>
                  <a:cubicBezTo>
                    <a:pt x="1068706" y="114300"/>
                    <a:pt x="1109663" y="73343"/>
                    <a:pt x="1109663" y="23813"/>
                  </a:cubicBezTo>
                  <a:lnTo>
                    <a:pt x="1109663" y="16192"/>
                  </a:lnTo>
                  <a:cubicBezTo>
                    <a:pt x="1109663" y="7620"/>
                    <a:pt x="1116331" y="0"/>
                    <a:pt x="1125856" y="0"/>
                  </a:cubicBezTo>
                  <a:lnTo>
                    <a:pt x="1277303" y="0"/>
                  </a:lnTo>
                  <a:cubicBezTo>
                    <a:pt x="1353503" y="0"/>
                    <a:pt x="1416368" y="62865"/>
                    <a:pt x="1416368" y="139065"/>
                  </a:cubicBezTo>
                  <a:lnTo>
                    <a:pt x="1416368" y="2926080"/>
                  </a:lnTo>
                  <a:cubicBezTo>
                    <a:pt x="1416368" y="3002280"/>
                    <a:pt x="1353503" y="3065145"/>
                    <a:pt x="1277303" y="3065145"/>
                  </a:cubicBezTo>
                  <a:lnTo>
                    <a:pt x="139066" y="3065145"/>
                  </a:lnTo>
                  <a:cubicBezTo>
                    <a:pt x="61913" y="3065145"/>
                    <a:pt x="0" y="3002280"/>
                    <a:pt x="0" y="2926080"/>
                  </a:cubicBezTo>
                  <a:lnTo>
                    <a:pt x="0" y="139065"/>
                  </a:lnTo>
                  <a:cubicBezTo>
                    <a:pt x="0" y="62865"/>
                    <a:pt x="62866" y="0"/>
                    <a:pt x="139066" y="0"/>
                  </a:cubicBezTo>
                  <a:close/>
                </a:path>
              </a:pathLst>
            </a:custGeom>
            <a:gradFill flip="none" rotWithShape="1">
              <a:gsLst>
                <a:gs pos="0">
                  <a:schemeClr val="accent5">
                    <a:lumMod val="30000"/>
                    <a:lumOff val="70000"/>
                  </a:schemeClr>
                </a:gs>
                <a:gs pos="100000">
                  <a:schemeClr val="accent6">
                    <a:lumMod val="30000"/>
                    <a:lumOff val="70000"/>
                  </a:schemeClr>
                </a:gs>
              </a:gsLst>
              <a:lin ang="2700000" scaled="1"/>
              <a:tileRect/>
            </a:gra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solidFill>
                  <a:schemeClr val="lt1"/>
                </a:solidFill>
              </a:endParaRPr>
            </a:p>
          </p:txBody>
        </p:sp>
      </p:grpSp>
      <p:sp>
        <p:nvSpPr>
          <p:cNvPr id="45" name="文本框 44"/>
          <p:cNvSpPr txBox="1"/>
          <p:nvPr/>
        </p:nvSpPr>
        <p:spPr>
          <a:xfrm>
            <a:off x="4548820" y="2320766"/>
            <a:ext cx="3065526" cy="598703"/>
          </a:xfrm>
          <a:custGeom>
            <a:avLst/>
            <a:gdLst/>
            <a:ahLst/>
            <a:cxnLst/>
            <a:rect l="l" t="t" r="r" b="b"/>
            <a:pathLst>
              <a:path w="3065526" h="598703">
                <a:moveTo>
                  <a:pt x="1263244" y="85725"/>
                </a:moveTo>
                <a:lnTo>
                  <a:pt x="1178891" y="351129"/>
                </a:lnTo>
                <a:lnTo>
                  <a:pt x="1346912" y="351129"/>
                </a:lnTo>
                <a:close/>
                <a:moveTo>
                  <a:pt x="2163090" y="8915"/>
                </a:moveTo>
                <a:lnTo>
                  <a:pt x="2252244" y="8915"/>
                </a:lnTo>
                <a:lnTo>
                  <a:pt x="2252244" y="272262"/>
                </a:lnTo>
                <a:lnTo>
                  <a:pt x="2472385" y="8915"/>
                </a:lnTo>
                <a:lnTo>
                  <a:pt x="2580056" y="8915"/>
                </a:lnTo>
                <a:lnTo>
                  <a:pt x="2341398" y="283235"/>
                </a:lnTo>
                <a:lnTo>
                  <a:pt x="2602687" y="589102"/>
                </a:lnTo>
                <a:lnTo>
                  <a:pt x="2492274" y="589102"/>
                </a:lnTo>
                <a:lnTo>
                  <a:pt x="2252244" y="296951"/>
                </a:lnTo>
                <a:lnTo>
                  <a:pt x="2252244" y="589102"/>
                </a:lnTo>
                <a:lnTo>
                  <a:pt x="2163090" y="589102"/>
                </a:lnTo>
                <a:close/>
                <a:moveTo>
                  <a:pt x="1591590" y="8915"/>
                </a:moveTo>
                <a:lnTo>
                  <a:pt x="1686230" y="8915"/>
                </a:lnTo>
                <a:lnTo>
                  <a:pt x="1962608" y="426567"/>
                </a:lnTo>
                <a:lnTo>
                  <a:pt x="1962608" y="8915"/>
                </a:lnTo>
                <a:lnTo>
                  <a:pt x="2042846" y="8915"/>
                </a:lnTo>
                <a:lnTo>
                  <a:pt x="2042846" y="589102"/>
                </a:lnTo>
                <a:lnTo>
                  <a:pt x="1964665" y="589102"/>
                </a:lnTo>
                <a:lnTo>
                  <a:pt x="1671828" y="146761"/>
                </a:lnTo>
                <a:lnTo>
                  <a:pt x="1671828" y="589102"/>
                </a:lnTo>
                <a:lnTo>
                  <a:pt x="1591590" y="589102"/>
                </a:lnTo>
                <a:close/>
                <a:moveTo>
                  <a:pt x="1211809" y="8915"/>
                </a:moveTo>
                <a:lnTo>
                  <a:pt x="1318794" y="8915"/>
                </a:lnTo>
                <a:lnTo>
                  <a:pt x="1519047" y="589102"/>
                </a:lnTo>
                <a:lnTo>
                  <a:pt x="1422350" y="589102"/>
                </a:lnTo>
                <a:lnTo>
                  <a:pt x="1370915" y="427253"/>
                </a:lnTo>
                <a:lnTo>
                  <a:pt x="1154888" y="427253"/>
                </a:lnTo>
                <a:lnTo>
                  <a:pt x="1103453" y="589102"/>
                </a:lnTo>
                <a:lnTo>
                  <a:pt x="1012241" y="589102"/>
                </a:lnTo>
                <a:close/>
                <a:moveTo>
                  <a:pt x="486690" y="8915"/>
                </a:moveTo>
                <a:lnTo>
                  <a:pt x="575844" y="8915"/>
                </a:lnTo>
                <a:lnTo>
                  <a:pt x="575844" y="246888"/>
                </a:lnTo>
                <a:lnTo>
                  <a:pt x="850850" y="246888"/>
                </a:lnTo>
                <a:lnTo>
                  <a:pt x="850850" y="8915"/>
                </a:lnTo>
                <a:lnTo>
                  <a:pt x="940004" y="8915"/>
                </a:lnTo>
                <a:lnTo>
                  <a:pt x="940004" y="589102"/>
                </a:lnTo>
                <a:lnTo>
                  <a:pt x="850850" y="589102"/>
                </a:lnTo>
                <a:lnTo>
                  <a:pt x="850850" y="323011"/>
                </a:lnTo>
                <a:lnTo>
                  <a:pt x="575844" y="323011"/>
                </a:lnTo>
                <a:lnTo>
                  <a:pt x="575844" y="589102"/>
                </a:lnTo>
                <a:lnTo>
                  <a:pt x="486690" y="589102"/>
                </a:lnTo>
                <a:close/>
                <a:moveTo>
                  <a:pt x="0" y="8915"/>
                </a:moveTo>
                <a:lnTo>
                  <a:pt x="395021" y="8915"/>
                </a:lnTo>
                <a:lnTo>
                  <a:pt x="395021" y="85039"/>
                </a:lnTo>
                <a:lnTo>
                  <a:pt x="242774" y="85039"/>
                </a:lnTo>
                <a:lnTo>
                  <a:pt x="242774" y="589102"/>
                </a:lnTo>
                <a:lnTo>
                  <a:pt x="152934" y="589102"/>
                </a:lnTo>
                <a:lnTo>
                  <a:pt x="152934" y="85039"/>
                </a:lnTo>
                <a:lnTo>
                  <a:pt x="0" y="85039"/>
                </a:lnTo>
                <a:close/>
                <a:moveTo>
                  <a:pt x="2868016" y="0"/>
                </a:moveTo>
                <a:cubicBezTo>
                  <a:pt x="2916479" y="0"/>
                  <a:pt x="2956598" y="9944"/>
                  <a:pt x="2988374" y="29832"/>
                </a:cubicBezTo>
                <a:cubicBezTo>
                  <a:pt x="3020149" y="49720"/>
                  <a:pt x="3042209" y="78181"/>
                  <a:pt x="3054553" y="115214"/>
                </a:cubicBezTo>
                <a:lnTo>
                  <a:pt x="2982544" y="148818"/>
                </a:lnTo>
                <a:cubicBezTo>
                  <a:pt x="2973858" y="125958"/>
                  <a:pt x="2960942" y="108242"/>
                  <a:pt x="2943797" y="95669"/>
                </a:cubicBezTo>
                <a:cubicBezTo>
                  <a:pt x="2926652" y="83096"/>
                  <a:pt x="2902077" y="76809"/>
                  <a:pt x="2870073" y="76809"/>
                </a:cubicBezTo>
                <a:cubicBezTo>
                  <a:pt x="2835326" y="76809"/>
                  <a:pt x="2809266" y="83781"/>
                  <a:pt x="2791892" y="97726"/>
                </a:cubicBezTo>
                <a:cubicBezTo>
                  <a:pt x="2774518" y="111671"/>
                  <a:pt x="2765832" y="131673"/>
                  <a:pt x="2765832" y="157734"/>
                </a:cubicBezTo>
                <a:cubicBezTo>
                  <a:pt x="2765832" y="170078"/>
                  <a:pt x="2767775" y="181051"/>
                  <a:pt x="2771661" y="190652"/>
                </a:cubicBezTo>
                <a:cubicBezTo>
                  <a:pt x="2775547" y="200253"/>
                  <a:pt x="2782177" y="208597"/>
                  <a:pt x="2791549" y="215684"/>
                </a:cubicBezTo>
                <a:cubicBezTo>
                  <a:pt x="2800922" y="222770"/>
                  <a:pt x="2813038" y="229057"/>
                  <a:pt x="2827897" y="234543"/>
                </a:cubicBezTo>
                <a:cubicBezTo>
                  <a:pt x="2842756" y="240030"/>
                  <a:pt x="2861158" y="245059"/>
                  <a:pt x="2883103" y="249631"/>
                </a:cubicBezTo>
                <a:cubicBezTo>
                  <a:pt x="2948483" y="261975"/>
                  <a:pt x="2995232" y="282663"/>
                  <a:pt x="3023349" y="311696"/>
                </a:cubicBezTo>
                <a:cubicBezTo>
                  <a:pt x="3051468" y="340728"/>
                  <a:pt x="3065526" y="379476"/>
                  <a:pt x="3065526" y="427939"/>
                </a:cubicBezTo>
                <a:cubicBezTo>
                  <a:pt x="3065526" y="453085"/>
                  <a:pt x="3060611" y="476059"/>
                  <a:pt x="3050782" y="496862"/>
                </a:cubicBezTo>
                <a:cubicBezTo>
                  <a:pt x="3040952" y="517664"/>
                  <a:pt x="3027236" y="535609"/>
                  <a:pt x="3009634" y="550697"/>
                </a:cubicBezTo>
                <a:cubicBezTo>
                  <a:pt x="2992032" y="565785"/>
                  <a:pt x="2970772" y="577557"/>
                  <a:pt x="2945854" y="586016"/>
                </a:cubicBezTo>
                <a:cubicBezTo>
                  <a:pt x="2920937" y="594474"/>
                  <a:pt x="2893391" y="598703"/>
                  <a:pt x="2863215" y="598703"/>
                </a:cubicBezTo>
                <a:cubicBezTo>
                  <a:pt x="2809723" y="598703"/>
                  <a:pt x="2765146" y="587502"/>
                  <a:pt x="2729484" y="565099"/>
                </a:cubicBezTo>
                <a:cubicBezTo>
                  <a:pt x="2693823" y="542696"/>
                  <a:pt x="2669362" y="510463"/>
                  <a:pt x="2656104" y="468401"/>
                </a:cubicBezTo>
                <a:lnTo>
                  <a:pt x="2728799" y="434797"/>
                </a:lnTo>
                <a:cubicBezTo>
                  <a:pt x="2747544" y="492861"/>
                  <a:pt x="2792121" y="521893"/>
                  <a:pt x="2862530" y="521893"/>
                </a:cubicBezTo>
                <a:cubicBezTo>
                  <a:pt x="2900020" y="521893"/>
                  <a:pt x="2928366" y="513892"/>
                  <a:pt x="2947569" y="497890"/>
                </a:cubicBezTo>
                <a:cubicBezTo>
                  <a:pt x="2966771" y="481888"/>
                  <a:pt x="2976372" y="459486"/>
                  <a:pt x="2976372" y="430682"/>
                </a:cubicBezTo>
                <a:cubicBezTo>
                  <a:pt x="2976372" y="416966"/>
                  <a:pt x="2974201" y="404736"/>
                  <a:pt x="2969857" y="393992"/>
                </a:cubicBezTo>
                <a:cubicBezTo>
                  <a:pt x="2965514" y="383247"/>
                  <a:pt x="2958427" y="373646"/>
                  <a:pt x="2948597" y="365188"/>
                </a:cubicBezTo>
                <a:cubicBezTo>
                  <a:pt x="2938767" y="356730"/>
                  <a:pt x="2925623" y="349300"/>
                  <a:pt x="2909164" y="342900"/>
                </a:cubicBezTo>
                <a:cubicBezTo>
                  <a:pt x="2892705" y="336499"/>
                  <a:pt x="2872359" y="330784"/>
                  <a:pt x="2848128" y="325755"/>
                </a:cubicBezTo>
                <a:cubicBezTo>
                  <a:pt x="2788234" y="313867"/>
                  <a:pt x="2744686" y="294436"/>
                  <a:pt x="2717483" y="267462"/>
                </a:cubicBezTo>
                <a:cubicBezTo>
                  <a:pt x="2690279" y="240487"/>
                  <a:pt x="2676678" y="205282"/>
                  <a:pt x="2676678" y="161848"/>
                </a:cubicBezTo>
                <a:cubicBezTo>
                  <a:pt x="2676678" y="138531"/>
                  <a:pt x="2680907" y="116928"/>
                  <a:pt x="2689365" y="97040"/>
                </a:cubicBezTo>
                <a:cubicBezTo>
                  <a:pt x="2697823" y="77152"/>
                  <a:pt x="2710167" y="60007"/>
                  <a:pt x="2726398" y="45605"/>
                </a:cubicBezTo>
                <a:cubicBezTo>
                  <a:pt x="2742629" y="31203"/>
                  <a:pt x="2762631" y="20002"/>
                  <a:pt x="2786406" y="12001"/>
                </a:cubicBezTo>
                <a:cubicBezTo>
                  <a:pt x="2810180" y="4000"/>
                  <a:pt x="2837384" y="0"/>
                  <a:pt x="286801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5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43" name="文本框 42"/>
          <p:cNvSpPr txBox="1"/>
          <p:nvPr/>
        </p:nvSpPr>
        <p:spPr>
          <a:xfrm>
            <a:off x="4547296" y="3196395"/>
            <a:ext cx="2315414" cy="928345"/>
          </a:xfrm>
          <a:custGeom>
            <a:avLst/>
            <a:gdLst/>
            <a:ahLst/>
            <a:cxnLst/>
            <a:rect l="l" t="t" r="r" b="b"/>
            <a:pathLst>
              <a:path w="2315414" h="928345">
                <a:moveTo>
                  <a:pt x="1872158" y="686943"/>
                </a:moveTo>
                <a:cubicBezTo>
                  <a:pt x="1851432" y="686943"/>
                  <a:pt x="1834744" y="695630"/>
                  <a:pt x="1822095" y="713004"/>
                </a:cubicBezTo>
                <a:cubicBezTo>
                  <a:pt x="1809446" y="730377"/>
                  <a:pt x="1803121" y="753237"/>
                  <a:pt x="1803121" y="781584"/>
                </a:cubicBezTo>
                <a:cubicBezTo>
                  <a:pt x="1803121" y="809930"/>
                  <a:pt x="1809446" y="832714"/>
                  <a:pt x="1822095" y="849935"/>
                </a:cubicBezTo>
                <a:cubicBezTo>
                  <a:pt x="1834744" y="867156"/>
                  <a:pt x="1851432" y="875767"/>
                  <a:pt x="1872158" y="875767"/>
                </a:cubicBezTo>
                <a:cubicBezTo>
                  <a:pt x="1892885" y="875767"/>
                  <a:pt x="1909572" y="867156"/>
                  <a:pt x="1922222" y="849935"/>
                </a:cubicBezTo>
                <a:cubicBezTo>
                  <a:pt x="1934871" y="832714"/>
                  <a:pt x="1941196" y="809930"/>
                  <a:pt x="1941196" y="781584"/>
                </a:cubicBezTo>
                <a:cubicBezTo>
                  <a:pt x="1941196" y="753237"/>
                  <a:pt x="1934871" y="730377"/>
                  <a:pt x="1922222" y="713004"/>
                </a:cubicBezTo>
                <a:cubicBezTo>
                  <a:pt x="1909572" y="695630"/>
                  <a:pt x="1892885" y="686943"/>
                  <a:pt x="1872158" y="686943"/>
                </a:cubicBezTo>
                <a:close/>
                <a:moveTo>
                  <a:pt x="904647" y="686943"/>
                </a:moveTo>
                <a:cubicBezTo>
                  <a:pt x="888188" y="686943"/>
                  <a:pt x="874472" y="692582"/>
                  <a:pt x="863499" y="703860"/>
                </a:cubicBezTo>
                <a:cubicBezTo>
                  <a:pt x="852526" y="715137"/>
                  <a:pt x="845516" y="731139"/>
                  <a:pt x="842468" y="751866"/>
                </a:cubicBezTo>
                <a:lnTo>
                  <a:pt x="965912" y="751866"/>
                </a:lnTo>
                <a:cubicBezTo>
                  <a:pt x="963473" y="730530"/>
                  <a:pt x="957072" y="714375"/>
                  <a:pt x="946709" y="703403"/>
                </a:cubicBezTo>
                <a:cubicBezTo>
                  <a:pt x="936346" y="692430"/>
                  <a:pt x="922325" y="686943"/>
                  <a:pt x="904647" y="686943"/>
                </a:cubicBezTo>
                <a:close/>
                <a:moveTo>
                  <a:pt x="1607668" y="640766"/>
                </a:moveTo>
                <a:lnTo>
                  <a:pt x="1673962" y="640766"/>
                </a:lnTo>
                <a:lnTo>
                  <a:pt x="1673962" y="921944"/>
                </a:lnTo>
                <a:lnTo>
                  <a:pt x="1607668" y="921944"/>
                </a:lnTo>
                <a:close/>
                <a:moveTo>
                  <a:pt x="2219402" y="634365"/>
                </a:moveTo>
                <a:cubicBezTo>
                  <a:pt x="2249272" y="634365"/>
                  <a:pt x="2272741" y="643357"/>
                  <a:pt x="2289810" y="661340"/>
                </a:cubicBezTo>
                <a:cubicBezTo>
                  <a:pt x="2306879" y="679323"/>
                  <a:pt x="2315414" y="704622"/>
                  <a:pt x="2315414" y="737235"/>
                </a:cubicBezTo>
                <a:lnTo>
                  <a:pt x="2315414" y="921944"/>
                </a:lnTo>
                <a:lnTo>
                  <a:pt x="2249120" y="921944"/>
                </a:lnTo>
                <a:lnTo>
                  <a:pt x="2249120" y="747751"/>
                </a:lnTo>
                <a:cubicBezTo>
                  <a:pt x="2249120" y="709346"/>
                  <a:pt x="2230984" y="690144"/>
                  <a:pt x="2194713" y="690144"/>
                </a:cubicBezTo>
                <a:cubicBezTo>
                  <a:pt x="2173986" y="690144"/>
                  <a:pt x="2157756" y="696849"/>
                  <a:pt x="2146021" y="710261"/>
                </a:cubicBezTo>
                <a:cubicBezTo>
                  <a:pt x="2134286" y="723672"/>
                  <a:pt x="2128419" y="742112"/>
                  <a:pt x="2128419" y="765582"/>
                </a:cubicBezTo>
                <a:lnTo>
                  <a:pt x="2128419" y="921944"/>
                </a:lnTo>
                <a:lnTo>
                  <a:pt x="2062125" y="921944"/>
                </a:lnTo>
                <a:lnTo>
                  <a:pt x="2062125" y="705231"/>
                </a:lnTo>
                <a:cubicBezTo>
                  <a:pt x="2062125" y="679019"/>
                  <a:pt x="2061363" y="657530"/>
                  <a:pt x="2059839" y="640766"/>
                </a:cubicBezTo>
                <a:lnTo>
                  <a:pt x="2118818" y="640766"/>
                </a:lnTo>
                <a:cubicBezTo>
                  <a:pt x="2120646" y="652349"/>
                  <a:pt x="2121713" y="666369"/>
                  <a:pt x="2122018" y="682829"/>
                </a:cubicBezTo>
                <a:cubicBezTo>
                  <a:pt x="2142744" y="650520"/>
                  <a:pt x="2175205" y="634365"/>
                  <a:pt x="2219402" y="634365"/>
                </a:cubicBezTo>
                <a:close/>
                <a:moveTo>
                  <a:pt x="1872158" y="634365"/>
                </a:moveTo>
                <a:cubicBezTo>
                  <a:pt x="1898066" y="634365"/>
                  <a:pt x="1921307" y="640538"/>
                  <a:pt x="1941881" y="652882"/>
                </a:cubicBezTo>
                <a:cubicBezTo>
                  <a:pt x="1962455" y="665226"/>
                  <a:pt x="1978610" y="682524"/>
                  <a:pt x="1990344" y="704774"/>
                </a:cubicBezTo>
                <a:cubicBezTo>
                  <a:pt x="2002079" y="727025"/>
                  <a:pt x="2007947" y="752628"/>
                  <a:pt x="2007947" y="781584"/>
                </a:cubicBezTo>
                <a:cubicBezTo>
                  <a:pt x="2007947" y="810540"/>
                  <a:pt x="2002079" y="836143"/>
                  <a:pt x="1990344" y="858393"/>
                </a:cubicBezTo>
                <a:cubicBezTo>
                  <a:pt x="1978610" y="880644"/>
                  <a:pt x="1962455" y="897865"/>
                  <a:pt x="1941881" y="910057"/>
                </a:cubicBezTo>
                <a:cubicBezTo>
                  <a:pt x="1921307" y="922249"/>
                  <a:pt x="1898066" y="928345"/>
                  <a:pt x="1872158" y="928345"/>
                </a:cubicBezTo>
                <a:cubicBezTo>
                  <a:pt x="1846250" y="928345"/>
                  <a:pt x="1822933" y="922249"/>
                  <a:pt x="1802207" y="910057"/>
                </a:cubicBezTo>
                <a:cubicBezTo>
                  <a:pt x="1781480" y="897865"/>
                  <a:pt x="1765326" y="880644"/>
                  <a:pt x="1753743" y="858393"/>
                </a:cubicBezTo>
                <a:cubicBezTo>
                  <a:pt x="1742161" y="836143"/>
                  <a:pt x="1736370" y="810540"/>
                  <a:pt x="1736370" y="781584"/>
                </a:cubicBezTo>
                <a:cubicBezTo>
                  <a:pt x="1736370" y="752628"/>
                  <a:pt x="1742161" y="727025"/>
                  <a:pt x="1753743" y="704774"/>
                </a:cubicBezTo>
                <a:cubicBezTo>
                  <a:pt x="1765326" y="682524"/>
                  <a:pt x="1781480" y="665226"/>
                  <a:pt x="1802207" y="652882"/>
                </a:cubicBezTo>
                <a:cubicBezTo>
                  <a:pt x="1822933" y="640538"/>
                  <a:pt x="1846250" y="634365"/>
                  <a:pt x="1872158" y="634365"/>
                </a:cubicBezTo>
                <a:close/>
                <a:moveTo>
                  <a:pt x="1247852" y="634365"/>
                </a:moveTo>
                <a:cubicBezTo>
                  <a:pt x="1277722" y="634365"/>
                  <a:pt x="1301192" y="643357"/>
                  <a:pt x="1318260" y="661340"/>
                </a:cubicBezTo>
                <a:cubicBezTo>
                  <a:pt x="1335329" y="679323"/>
                  <a:pt x="1343864" y="704622"/>
                  <a:pt x="1343864" y="737235"/>
                </a:cubicBezTo>
                <a:lnTo>
                  <a:pt x="1343864" y="921944"/>
                </a:lnTo>
                <a:lnTo>
                  <a:pt x="1277570" y="921944"/>
                </a:lnTo>
                <a:lnTo>
                  <a:pt x="1277570" y="747751"/>
                </a:lnTo>
                <a:cubicBezTo>
                  <a:pt x="1277570" y="709346"/>
                  <a:pt x="1259434" y="690144"/>
                  <a:pt x="1223163" y="690144"/>
                </a:cubicBezTo>
                <a:cubicBezTo>
                  <a:pt x="1202436" y="690144"/>
                  <a:pt x="1186206" y="696849"/>
                  <a:pt x="1174471" y="710261"/>
                </a:cubicBezTo>
                <a:cubicBezTo>
                  <a:pt x="1162736" y="723672"/>
                  <a:pt x="1156869" y="742112"/>
                  <a:pt x="1156869" y="765582"/>
                </a:cubicBezTo>
                <a:lnTo>
                  <a:pt x="1156869" y="921944"/>
                </a:lnTo>
                <a:lnTo>
                  <a:pt x="1090575" y="921944"/>
                </a:lnTo>
                <a:lnTo>
                  <a:pt x="1090575" y="705231"/>
                </a:lnTo>
                <a:cubicBezTo>
                  <a:pt x="1090575" y="679019"/>
                  <a:pt x="1089813" y="657530"/>
                  <a:pt x="1088289" y="640766"/>
                </a:cubicBezTo>
                <a:lnTo>
                  <a:pt x="1147268" y="640766"/>
                </a:lnTo>
                <a:cubicBezTo>
                  <a:pt x="1149096" y="652349"/>
                  <a:pt x="1150163" y="666369"/>
                  <a:pt x="1150468" y="682829"/>
                </a:cubicBezTo>
                <a:cubicBezTo>
                  <a:pt x="1171194" y="650520"/>
                  <a:pt x="1203656" y="634365"/>
                  <a:pt x="1247852" y="634365"/>
                </a:cubicBezTo>
                <a:close/>
                <a:moveTo>
                  <a:pt x="905104" y="634365"/>
                </a:moveTo>
                <a:cubicBezTo>
                  <a:pt x="931317" y="634365"/>
                  <a:pt x="954101" y="640461"/>
                  <a:pt x="973455" y="652653"/>
                </a:cubicBezTo>
                <a:cubicBezTo>
                  <a:pt x="992810" y="664845"/>
                  <a:pt x="1007669" y="681990"/>
                  <a:pt x="1018032" y="704088"/>
                </a:cubicBezTo>
                <a:cubicBezTo>
                  <a:pt x="1028396" y="726186"/>
                  <a:pt x="1033577" y="752018"/>
                  <a:pt x="1033577" y="781584"/>
                </a:cubicBezTo>
                <a:cubicBezTo>
                  <a:pt x="1033577" y="787985"/>
                  <a:pt x="1033272" y="793928"/>
                  <a:pt x="1032663" y="799415"/>
                </a:cubicBezTo>
                <a:lnTo>
                  <a:pt x="841096" y="799415"/>
                </a:lnTo>
                <a:cubicBezTo>
                  <a:pt x="843230" y="824408"/>
                  <a:pt x="850621" y="843382"/>
                  <a:pt x="863270" y="856336"/>
                </a:cubicBezTo>
                <a:cubicBezTo>
                  <a:pt x="875919" y="869290"/>
                  <a:pt x="892455" y="875767"/>
                  <a:pt x="912876" y="875767"/>
                </a:cubicBezTo>
                <a:cubicBezTo>
                  <a:pt x="928726" y="875767"/>
                  <a:pt x="941299" y="872338"/>
                  <a:pt x="950596" y="865480"/>
                </a:cubicBezTo>
                <a:cubicBezTo>
                  <a:pt x="959892" y="858622"/>
                  <a:pt x="967131" y="848792"/>
                  <a:pt x="972313" y="835991"/>
                </a:cubicBezTo>
                <a:lnTo>
                  <a:pt x="1027176" y="862051"/>
                </a:lnTo>
                <a:cubicBezTo>
                  <a:pt x="1008584" y="906247"/>
                  <a:pt x="970788" y="928345"/>
                  <a:pt x="913791" y="928345"/>
                </a:cubicBezTo>
                <a:cubicBezTo>
                  <a:pt x="885444" y="928345"/>
                  <a:pt x="860756" y="922173"/>
                  <a:pt x="839724" y="909828"/>
                </a:cubicBezTo>
                <a:cubicBezTo>
                  <a:pt x="818693" y="897484"/>
                  <a:pt x="802539" y="880187"/>
                  <a:pt x="791261" y="857936"/>
                </a:cubicBezTo>
                <a:cubicBezTo>
                  <a:pt x="779984" y="835686"/>
                  <a:pt x="774345" y="810235"/>
                  <a:pt x="774345" y="781584"/>
                </a:cubicBezTo>
                <a:cubicBezTo>
                  <a:pt x="774345" y="752933"/>
                  <a:pt x="780060" y="727482"/>
                  <a:pt x="791490" y="705231"/>
                </a:cubicBezTo>
                <a:cubicBezTo>
                  <a:pt x="802920" y="682981"/>
                  <a:pt x="818541" y="665607"/>
                  <a:pt x="838353" y="653111"/>
                </a:cubicBezTo>
                <a:cubicBezTo>
                  <a:pt x="858165" y="640614"/>
                  <a:pt x="880415" y="634365"/>
                  <a:pt x="905104" y="634365"/>
                </a:cubicBezTo>
                <a:close/>
                <a:moveTo>
                  <a:pt x="169164" y="600533"/>
                </a:moveTo>
                <a:lnTo>
                  <a:pt x="120244" y="764667"/>
                </a:lnTo>
                <a:lnTo>
                  <a:pt x="217628" y="764667"/>
                </a:lnTo>
                <a:close/>
                <a:moveTo>
                  <a:pt x="1425474" y="574472"/>
                </a:moveTo>
                <a:lnTo>
                  <a:pt x="1491768" y="574472"/>
                </a:lnTo>
                <a:lnTo>
                  <a:pt x="1491768" y="640766"/>
                </a:lnTo>
                <a:lnTo>
                  <a:pt x="1554861" y="640766"/>
                </a:lnTo>
                <a:lnTo>
                  <a:pt x="1554861" y="693344"/>
                </a:lnTo>
                <a:lnTo>
                  <a:pt x="1491768" y="693344"/>
                </a:lnTo>
                <a:lnTo>
                  <a:pt x="1491768" y="835991"/>
                </a:lnTo>
                <a:cubicBezTo>
                  <a:pt x="1491768" y="860679"/>
                  <a:pt x="1503807" y="873024"/>
                  <a:pt x="1527887" y="873024"/>
                </a:cubicBezTo>
                <a:cubicBezTo>
                  <a:pt x="1537945" y="873024"/>
                  <a:pt x="1546937" y="871805"/>
                  <a:pt x="1554861" y="869366"/>
                </a:cubicBezTo>
                <a:lnTo>
                  <a:pt x="1554861" y="921030"/>
                </a:lnTo>
                <a:cubicBezTo>
                  <a:pt x="1541450" y="925907"/>
                  <a:pt x="1527429" y="928345"/>
                  <a:pt x="1512799" y="928345"/>
                </a:cubicBezTo>
                <a:cubicBezTo>
                  <a:pt x="1485672" y="928345"/>
                  <a:pt x="1464336" y="920420"/>
                  <a:pt x="1448791" y="904571"/>
                </a:cubicBezTo>
                <a:cubicBezTo>
                  <a:pt x="1433246" y="888721"/>
                  <a:pt x="1425474" y="866928"/>
                  <a:pt x="1425474" y="839191"/>
                </a:cubicBezTo>
                <a:lnTo>
                  <a:pt x="1425474" y="693344"/>
                </a:lnTo>
                <a:lnTo>
                  <a:pt x="1387069" y="693344"/>
                </a:lnTo>
                <a:lnTo>
                  <a:pt x="1387069" y="640766"/>
                </a:lnTo>
                <a:lnTo>
                  <a:pt x="1425474" y="640766"/>
                </a:lnTo>
                <a:close/>
                <a:moveTo>
                  <a:pt x="606324" y="574472"/>
                </a:moveTo>
                <a:lnTo>
                  <a:pt x="672618" y="574472"/>
                </a:lnTo>
                <a:lnTo>
                  <a:pt x="672618" y="640766"/>
                </a:lnTo>
                <a:lnTo>
                  <a:pt x="735711" y="640766"/>
                </a:lnTo>
                <a:lnTo>
                  <a:pt x="735711" y="693344"/>
                </a:lnTo>
                <a:lnTo>
                  <a:pt x="672618" y="693344"/>
                </a:lnTo>
                <a:lnTo>
                  <a:pt x="672618" y="835991"/>
                </a:lnTo>
                <a:cubicBezTo>
                  <a:pt x="672618" y="860679"/>
                  <a:pt x="684657" y="873024"/>
                  <a:pt x="708737" y="873024"/>
                </a:cubicBezTo>
                <a:cubicBezTo>
                  <a:pt x="718795" y="873024"/>
                  <a:pt x="727787" y="871805"/>
                  <a:pt x="735711" y="869366"/>
                </a:cubicBezTo>
                <a:lnTo>
                  <a:pt x="735711" y="921030"/>
                </a:lnTo>
                <a:cubicBezTo>
                  <a:pt x="722300" y="925907"/>
                  <a:pt x="708279" y="928345"/>
                  <a:pt x="693649" y="928345"/>
                </a:cubicBezTo>
                <a:cubicBezTo>
                  <a:pt x="666522" y="928345"/>
                  <a:pt x="645186" y="920420"/>
                  <a:pt x="629641" y="904571"/>
                </a:cubicBezTo>
                <a:cubicBezTo>
                  <a:pt x="614096" y="888721"/>
                  <a:pt x="606324" y="866928"/>
                  <a:pt x="606324" y="839191"/>
                </a:cubicBezTo>
                <a:lnTo>
                  <a:pt x="606324" y="693344"/>
                </a:lnTo>
                <a:lnTo>
                  <a:pt x="567919" y="693344"/>
                </a:lnTo>
                <a:lnTo>
                  <a:pt x="567919" y="640766"/>
                </a:lnTo>
                <a:lnTo>
                  <a:pt x="606324" y="640766"/>
                </a:lnTo>
                <a:close/>
                <a:moveTo>
                  <a:pt x="406299" y="574472"/>
                </a:moveTo>
                <a:lnTo>
                  <a:pt x="472593" y="574472"/>
                </a:lnTo>
                <a:lnTo>
                  <a:pt x="472593" y="640766"/>
                </a:lnTo>
                <a:lnTo>
                  <a:pt x="535686" y="640766"/>
                </a:lnTo>
                <a:lnTo>
                  <a:pt x="535686" y="693344"/>
                </a:lnTo>
                <a:lnTo>
                  <a:pt x="472593" y="693344"/>
                </a:lnTo>
                <a:lnTo>
                  <a:pt x="472593" y="835991"/>
                </a:lnTo>
                <a:cubicBezTo>
                  <a:pt x="472593" y="860679"/>
                  <a:pt x="484632" y="873024"/>
                  <a:pt x="508712" y="873024"/>
                </a:cubicBezTo>
                <a:cubicBezTo>
                  <a:pt x="518770" y="873024"/>
                  <a:pt x="527762" y="871805"/>
                  <a:pt x="535686" y="869366"/>
                </a:cubicBezTo>
                <a:lnTo>
                  <a:pt x="535686" y="921030"/>
                </a:lnTo>
                <a:cubicBezTo>
                  <a:pt x="522275" y="925907"/>
                  <a:pt x="508254" y="928345"/>
                  <a:pt x="493624" y="928345"/>
                </a:cubicBezTo>
                <a:cubicBezTo>
                  <a:pt x="466497" y="928345"/>
                  <a:pt x="445161" y="920420"/>
                  <a:pt x="429616" y="904571"/>
                </a:cubicBezTo>
                <a:cubicBezTo>
                  <a:pt x="414071" y="888721"/>
                  <a:pt x="406299" y="866928"/>
                  <a:pt x="406299" y="839191"/>
                </a:cubicBezTo>
                <a:lnTo>
                  <a:pt x="406299" y="693344"/>
                </a:lnTo>
                <a:lnTo>
                  <a:pt x="367894" y="693344"/>
                </a:lnTo>
                <a:lnTo>
                  <a:pt x="367894" y="640766"/>
                </a:lnTo>
                <a:lnTo>
                  <a:pt x="406299" y="640766"/>
                </a:lnTo>
                <a:close/>
                <a:moveTo>
                  <a:pt x="126645" y="542925"/>
                </a:moveTo>
                <a:lnTo>
                  <a:pt x="215342" y="542925"/>
                </a:lnTo>
                <a:lnTo>
                  <a:pt x="341986" y="921944"/>
                </a:lnTo>
                <a:lnTo>
                  <a:pt x="264719" y="921944"/>
                </a:lnTo>
                <a:lnTo>
                  <a:pt x="235916" y="825018"/>
                </a:lnTo>
                <a:lnTo>
                  <a:pt x="101956" y="825018"/>
                </a:lnTo>
                <a:lnTo>
                  <a:pt x="73152" y="921944"/>
                </a:lnTo>
                <a:lnTo>
                  <a:pt x="0" y="921944"/>
                </a:lnTo>
                <a:close/>
                <a:moveTo>
                  <a:pt x="1641043" y="532410"/>
                </a:moveTo>
                <a:cubicBezTo>
                  <a:pt x="1652931" y="532410"/>
                  <a:pt x="1662456" y="535991"/>
                  <a:pt x="1669618" y="543154"/>
                </a:cubicBezTo>
                <a:cubicBezTo>
                  <a:pt x="1676781" y="550317"/>
                  <a:pt x="1680363" y="559842"/>
                  <a:pt x="1680363" y="571729"/>
                </a:cubicBezTo>
                <a:cubicBezTo>
                  <a:pt x="1680363" y="583616"/>
                  <a:pt x="1676781" y="593141"/>
                  <a:pt x="1669618" y="600304"/>
                </a:cubicBezTo>
                <a:cubicBezTo>
                  <a:pt x="1662456" y="607467"/>
                  <a:pt x="1652931" y="611048"/>
                  <a:pt x="1641043" y="611048"/>
                </a:cubicBezTo>
                <a:cubicBezTo>
                  <a:pt x="1629156" y="611048"/>
                  <a:pt x="1619631" y="607467"/>
                  <a:pt x="1612468" y="600304"/>
                </a:cubicBezTo>
                <a:cubicBezTo>
                  <a:pt x="1605306" y="593141"/>
                  <a:pt x="1601724" y="583616"/>
                  <a:pt x="1601724" y="571729"/>
                </a:cubicBezTo>
                <a:cubicBezTo>
                  <a:pt x="1601724" y="559842"/>
                  <a:pt x="1605306" y="550317"/>
                  <a:pt x="1612468" y="543154"/>
                </a:cubicBezTo>
                <a:cubicBezTo>
                  <a:pt x="1619631" y="535991"/>
                  <a:pt x="1629156" y="532410"/>
                  <a:pt x="1641043" y="532410"/>
                </a:cubicBezTo>
                <a:close/>
                <a:moveTo>
                  <a:pt x="1434008" y="144018"/>
                </a:moveTo>
                <a:cubicBezTo>
                  <a:pt x="1413282" y="144018"/>
                  <a:pt x="1396594" y="152705"/>
                  <a:pt x="1383945" y="170079"/>
                </a:cubicBezTo>
                <a:cubicBezTo>
                  <a:pt x="1371296" y="187452"/>
                  <a:pt x="1364971" y="210312"/>
                  <a:pt x="1364971" y="238659"/>
                </a:cubicBezTo>
                <a:cubicBezTo>
                  <a:pt x="1364971" y="267005"/>
                  <a:pt x="1371296" y="289789"/>
                  <a:pt x="1383945" y="307010"/>
                </a:cubicBezTo>
                <a:cubicBezTo>
                  <a:pt x="1396594" y="324231"/>
                  <a:pt x="1413282" y="332842"/>
                  <a:pt x="1434008" y="332842"/>
                </a:cubicBezTo>
                <a:cubicBezTo>
                  <a:pt x="1454735" y="332842"/>
                  <a:pt x="1471422" y="324231"/>
                  <a:pt x="1484072" y="307010"/>
                </a:cubicBezTo>
                <a:cubicBezTo>
                  <a:pt x="1496721" y="289789"/>
                  <a:pt x="1503045" y="267005"/>
                  <a:pt x="1503045" y="238659"/>
                </a:cubicBezTo>
                <a:cubicBezTo>
                  <a:pt x="1503045" y="210312"/>
                  <a:pt x="1496721" y="187452"/>
                  <a:pt x="1484072" y="170079"/>
                </a:cubicBezTo>
                <a:cubicBezTo>
                  <a:pt x="1471422" y="152705"/>
                  <a:pt x="1454735" y="144018"/>
                  <a:pt x="1434008" y="144018"/>
                </a:cubicBezTo>
                <a:close/>
                <a:moveTo>
                  <a:pt x="433883" y="144018"/>
                </a:moveTo>
                <a:cubicBezTo>
                  <a:pt x="413157" y="144018"/>
                  <a:pt x="396469" y="152705"/>
                  <a:pt x="383820" y="170079"/>
                </a:cubicBezTo>
                <a:cubicBezTo>
                  <a:pt x="371171" y="187452"/>
                  <a:pt x="364846" y="210312"/>
                  <a:pt x="364846" y="238659"/>
                </a:cubicBezTo>
                <a:cubicBezTo>
                  <a:pt x="364846" y="267005"/>
                  <a:pt x="371171" y="289789"/>
                  <a:pt x="383820" y="307010"/>
                </a:cubicBezTo>
                <a:cubicBezTo>
                  <a:pt x="396469" y="324231"/>
                  <a:pt x="413157" y="332842"/>
                  <a:pt x="433883" y="332842"/>
                </a:cubicBezTo>
                <a:cubicBezTo>
                  <a:pt x="454610" y="332842"/>
                  <a:pt x="471297" y="324231"/>
                  <a:pt x="483947" y="307010"/>
                </a:cubicBezTo>
                <a:cubicBezTo>
                  <a:pt x="496596" y="289789"/>
                  <a:pt x="502920" y="267005"/>
                  <a:pt x="502920" y="238659"/>
                </a:cubicBezTo>
                <a:cubicBezTo>
                  <a:pt x="502920" y="210312"/>
                  <a:pt x="496596" y="187452"/>
                  <a:pt x="483947" y="170079"/>
                </a:cubicBezTo>
                <a:cubicBezTo>
                  <a:pt x="471297" y="152705"/>
                  <a:pt x="454610" y="144018"/>
                  <a:pt x="433883" y="144018"/>
                </a:cubicBezTo>
                <a:close/>
                <a:moveTo>
                  <a:pt x="1622146" y="97841"/>
                </a:moveTo>
                <a:lnTo>
                  <a:pt x="1688440" y="97841"/>
                </a:lnTo>
                <a:lnTo>
                  <a:pt x="1688440" y="272034"/>
                </a:lnTo>
                <a:cubicBezTo>
                  <a:pt x="1688440" y="310439"/>
                  <a:pt x="1706576" y="329642"/>
                  <a:pt x="1742847" y="329642"/>
                </a:cubicBezTo>
                <a:cubicBezTo>
                  <a:pt x="1763268" y="329642"/>
                  <a:pt x="1779423" y="322860"/>
                  <a:pt x="1791310" y="309296"/>
                </a:cubicBezTo>
                <a:cubicBezTo>
                  <a:pt x="1803197" y="295733"/>
                  <a:pt x="1809141" y="277216"/>
                  <a:pt x="1809141" y="253746"/>
                </a:cubicBezTo>
                <a:lnTo>
                  <a:pt x="1809141" y="97841"/>
                </a:lnTo>
                <a:lnTo>
                  <a:pt x="1875435" y="97841"/>
                </a:lnTo>
                <a:lnTo>
                  <a:pt x="1875435" y="314554"/>
                </a:lnTo>
                <a:cubicBezTo>
                  <a:pt x="1875435" y="340767"/>
                  <a:pt x="1876197" y="362255"/>
                  <a:pt x="1877721" y="379019"/>
                </a:cubicBezTo>
                <a:lnTo>
                  <a:pt x="1818742" y="379019"/>
                </a:lnTo>
                <a:cubicBezTo>
                  <a:pt x="1816913" y="368351"/>
                  <a:pt x="1815846" y="354483"/>
                  <a:pt x="1815542" y="337414"/>
                </a:cubicBezTo>
                <a:cubicBezTo>
                  <a:pt x="1794510" y="369418"/>
                  <a:pt x="1762049" y="385420"/>
                  <a:pt x="1718158" y="385420"/>
                </a:cubicBezTo>
                <a:cubicBezTo>
                  <a:pt x="1688288" y="385420"/>
                  <a:pt x="1664818" y="376428"/>
                  <a:pt x="1647749" y="358445"/>
                </a:cubicBezTo>
                <a:cubicBezTo>
                  <a:pt x="1630680" y="340462"/>
                  <a:pt x="1622146" y="315316"/>
                  <a:pt x="1622146" y="283007"/>
                </a:cubicBezTo>
                <a:close/>
                <a:moveTo>
                  <a:pt x="2075003" y="91440"/>
                </a:moveTo>
                <a:cubicBezTo>
                  <a:pt x="2083842" y="91440"/>
                  <a:pt x="2089938" y="92507"/>
                  <a:pt x="2093291" y="94641"/>
                </a:cubicBezTo>
                <a:lnTo>
                  <a:pt x="2093291" y="153620"/>
                </a:lnTo>
                <a:cubicBezTo>
                  <a:pt x="2085975" y="152400"/>
                  <a:pt x="2079117" y="151791"/>
                  <a:pt x="2072717" y="151791"/>
                </a:cubicBezTo>
                <a:cubicBezTo>
                  <a:pt x="2052295" y="151791"/>
                  <a:pt x="2035836" y="158192"/>
                  <a:pt x="2023339" y="170993"/>
                </a:cubicBezTo>
                <a:cubicBezTo>
                  <a:pt x="2010842" y="183795"/>
                  <a:pt x="2004594" y="202083"/>
                  <a:pt x="2004594" y="225857"/>
                </a:cubicBezTo>
                <a:lnTo>
                  <a:pt x="2004594" y="379019"/>
                </a:lnTo>
                <a:lnTo>
                  <a:pt x="1938300" y="379019"/>
                </a:lnTo>
                <a:lnTo>
                  <a:pt x="1938300" y="162306"/>
                </a:lnTo>
                <a:cubicBezTo>
                  <a:pt x="1938300" y="136094"/>
                  <a:pt x="1937538" y="114605"/>
                  <a:pt x="1936014" y="97841"/>
                </a:cubicBezTo>
                <a:lnTo>
                  <a:pt x="1993621" y="97841"/>
                </a:lnTo>
                <a:cubicBezTo>
                  <a:pt x="1995145" y="106985"/>
                  <a:pt x="1996059" y="121920"/>
                  <a:pt x="1996364" y="142647"/>
                </a:cubicBezTo>
                <a:cubicBezTo>
                  <a:pt x="2004898" y="125883"/>
                  <a:pt x="2015871" y="113157"/>
                  <a:pt x="2029283" y="104471"/>
                </a:cubicBezTo>
                <a:cubicBezTo>
                  <a:pt x="2042694" y="95784"/>
                  <a:pt x="2057934" y="91440"/>
                  <a:pt x="2075003" y="91440"/>
                </a:cubicBezTo>
                <a:close/>
                <a:moveTo>
                  <a:pt x="1434008" y="91440"/>
                </a:moveTo>
                <a:cubicBezTo>
                  <a:pt x="1459916" y="91440"/>
                  <a:pt x="1483157" y="97613"/>
                  <a:pt x="1503731" y="109957"/>
                </a:cubicBezTo>
                <a:cubicBezTo>
                  <a:pt x="1524305" y="122301"/>
                  <a:pt x="1540460" y="139599"/>
                  <a:pt x="1552194" y="161849"/>
                </a:cubicBezTo>
                <a:cubicBezTo>
                  <a:pt x="1563929" y="184100"/>
                  <a:pt x="1569797" y="209703"/>
                  <a:pt x="1569797" y="238659"/>
                </a:cubicBezTo>
                <a:cubicBezTo>
                  <a:pt x="1569797" y="267615"/>
                  <a:pt x="1563929" y="293218"/>
                  <a:pt x="1552194" y="315468"/>
                </a:cubicBezTo>
                <a:cubicBezTo>
                  <a:pt x="1540460" y="337719"/>
                  <a:pt x="1524305" y="354940"/>
                  <a:pt x="1503731" y="367132"/>
                </a:cubicBezTo>
                <a:cubicBezTo>
                  <a:pt x="1483157" y="379324"/>
                  <a:pt x="1459916" y="385420"/>
                  <a:pt x="1434008" y="385420"/>
                </a:cubicBezTo>
                <a:cubicBezTo>
                  <a:pt x="1408100" y="385420"/>
                  <a:pt x="1384783" y="379324"/>
                  <a:pt x="1364057" y="367132"/>
                </a:cubicBezTo>
                <a:cubicBezTo>
                  <a:pt x="1343330" y="354940"/>
                  <a:pt x="1327176" y="337719"/>
                  <a:pt x="1315593" y="315468"/>
                </a:cubicBezTo>
                <a:cubicBezTo>
                  <a:pt x="1304011" y="293218"/>
                  <a:pt x="1298220" y="267615"/>
                  <a:pt x="1298220" y="238659"/>
                </a:cubicBezTo>
                <a:cubicBezTo>
                  <a:pt x="1298220" y="209703"/>
                  <a:pt x="1304011" y="184100"/>
                  <a:pt x="1315593" y="161849"/>
                </a:cubicBezTo>
                <a:cubicBezTo>
                  <a:pt x="1327176" y="139599"/>
                  <a:pt x="1343330" y="122301"/>
                  <a:pt x="1364057" y="109957"/>
                </a:cubicBezTo>
                <a:cubicBezTo>
                  <a:pt x="1384783" y="97613"/>
                  <a:pt x="1408100" y="91440"/>
                  <a:pt x="1434008" y="91440"/>
                </a:cubicBezTo>
                <a:close/>
                <a:moveTo>
                  <a:pt x="760553" y="91440"/>
                </a:moveTo>
                <a:cubicBezTo>
                  <a:pt x="769392" y="91440"/>
                  <a:pt x="775488" y="92507"/>
                  <a:pt x="778841" y="94641"/>
                </a:cubicBezTo>
                <a:lnTo>
                  <a:pt x="778841" y="153620"/>
                </a:lnTo>
                <a:cubicBezTo>
                  <a:pt x="771525" y="152400"/>
                  <a:pt x="764668" y="151791"/>
                  <a:pt x="758267" y="151791"/>
                </a:cubicBezTo>
                <a:cubicBezTo>
                  <a:pt x="737845" y="151791"/>
                  <a:pt x="721386" y="158192"/>
                  <a:pt x="708889" y="170993"/>
                </a:cubicBezTo>
                <a:cubicBezTo>
                  <a:pt x="696392" y="183795"/>
                  <a:pt x="690144" y="202083"/>
                  <a:pt x="690144" y="225857"/>
                </a:cubicBezTo>
                <a:lnTo>
                  <a:pt x="690144" y="379019"/>
                </a:lnTo>
                <a:lnTo>
                  <a:pt x="623850" y="379019"/>
                </a:lnTo>
                <a:lnTo>
                  <a:pt x="623850" y="162306"/>
                </a:lnTo>
                <a:cubicBezTo>
                  <a:pt x="623850" y="136094"/>
                  <a:pt x="623088" y="114605"/>
                  <a:pt x="621564" y="97841"/>
                </a:cubicBezTo>
                <a:lnTo>
                  <a:pt x="679171" y="97841"/>
                </a:lnTo>
                <a:cubicBezTo>
                  <a:pt x="680695" y="106985"/>
                  <a:pt x="681609" y="121920"/>
                  <a:pt x="681914" y="142647"/>
                </a:cubicBezTo>
                <a:cubicBezTo>
                  <a:pt x="690449" y="125883"/>
                  <a:pt x="701421" y="113157"/>
                  <a:pt x="714833" y="104471"/>
                </a:cubicBezTo>
                <a:cubicBezTo>
                  <a:pt x="728244" y="95784"/>
                  <a:pt x="743484" y="91440"/>
                  <a:pt x="760553" y="91440"/>
                </a:cubicBezTo>
                <a:close/>
                <a:moveTo>
                  <a:pt x="433883" y="91440"/>
                </a:moveTo>
                <a:cubicBezTo>
                  <a:pt x="459791" y="91440"/>
                  <a:pt x="483032" y="97613"/>
                  <a:pt x="503606" y="109957"/>
                </a:cubicBezTo>
                <a:cubicBezTo>
                  <a:pt x="524180" y="122301"/>
                  <a:pt x="540335" y="139599"/>
                  <a:pt x="552069" y="161849"/>
                </a:cubicBezTo>
                <a:cubicBezTo>
                  <a:pt x="563804" y="184100"/>
                  <a:pt x="569672" y="209703"/>
                  <a:pt x="569672" y="238659"/>
                </a:cubicBezTo>
                <a:cubicBezTo>
                  <a:pt x="569672" y="267615"/>
                  <a:pt x="563804" y="293218"/>
                  <a:pt x="552069" y="315468"/>
                </a:cubicBezTo>
                <a:cubicBezTo>
                  <a:pt x="540335" y="337719"/>
                  <a:pt x="524180" y="354940"/>
                  <a:pt x="503606" y="367132"/>
                </a:cubicBezTo>
                <a:cubicBezTo>
                  <a:pt x="483032" y="379324"/>
                  <a:pt x="459791" y="385420"/>
                  <a:pt x="433883" y="385420"/>
                </a:cubicBezTo>
                <a:cubicBezTo>
                  <a:pt x="407975" y="385420"/>
                  <a:pt x="384658" y="379324"/>
                  <a:pt x="363932" y="367132"/>
                </a:cubicBezTo>
                <a:cubicBezTo>
                  <a:pt x="343205" y="354940"/>
                  <a:pt x="327051" y="337719"/>
                  <a:pt x="315468" y="315468"/>
                </a:cubicBezTo>
                <a:cubicBezTo>
                  <a:pt x="303886" y="293218"/>
                  <a:pt x="298095" y="267615"/>
                  <a:pt x="298095" y="238659"/>
                </a:cubicBezTo>
                <a:cubicBezTo>
                  <a:pt x="298095" y="209703"/>
                  <a:pt x="303886" y="184100"/>
                  <a:pt x="315468" y="161849"/>
                </a:cubicBezTo>
                <a:cubicBezTo>
                  <a:pt x="327051" y="139599"/>
                  <a:pt x="343205" y="122301"/>
                  <a:pt x="363932" y="109957"/>
                </a:cubicBezTo>
                <a:cubicBezTo>
                  <a:pt x="384658" y="97613"/>
                  <a:pt x="407975" y="91440"/>
                  <a:pt x="433883" y="91440"/>
                </a:cubicBezTo>
                <a:close/>
                <a:moveTo>
                  <a:pt x="939318" y="0"/>
                </a:moveTo>
                <a:lnTo>
                  <a:pt x="1020242" y="0"/>
                </a:lnTo>
                <a:lnTo>
                  <a:pt x="1105281" y="172365"/>
                </a:lnTo>
                <a:lnTo>
                  <a:pt x="1190321" y="0"/>
                </a:lnTo>
                <a:lnTo>
                  <a:pt x="1268045" y="0"/>
                </a:lnTo>
                <a:lnTo>
                  <a:pt x="1139571" y="229058"/>
                </a:lnTo>
                <a:lnTo>
                  <a:pt x="1139571" y="379019"/>
                </a:lnTo>
                <a:lnTo>
                  <a:pt x="1067791" y="379019"/>
                </a:lnTo>
                <a:lnTo>
                  <a:pt x="1067791" y="229515"/>
                </a:lnTo>
                <a:close/>
                <a:moveTo>
                  <a:pt x="25604" y="0"/>
                </a:moveTo>
                <a:lnTo>
                  <a:pt x="253746" y="0"/>
                </a:lnTo>
                <a:lnTo>
                  <a:pt x="253746" y="60351"/>
                </a:lnTo>
                <a:lnTo>
                  <a:pt x="97384" y="60351"/>
                </a:lnTo>
                <a:lnTo>
                  <a:pt x="97384" y="155448"/>
                </a:lnTo>
                <a:lnTo>
                  <a:pt x="243231" y="155448"/>
                </a:lnTo>
                <a:lnTo>
                  <a:pt x="243231" y="215799"/>
                </a:lnTo>
                <a:lnTo>
                  <a:pt x="97384" y="215799"/>
                </a:lnTo>
                <a:lnTo>
                  <a:pt x="97384" y="379019"/>
                </a:lnTo>
                <a:lnTo>
                  <a:pt x="25604" y="379019"/>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OPPOSans H" panose="00020600040101010101" pitchFamily="18" charset="-122"/>
            </a:endParaRPr>
          </a:p>
        </p:txBody>
      </p:sp>
      <p:pic>
        <p:nvPicPr>
          <p:cNvPr id="2" name="图片 1" descr="qrcode_for_gh_f97d2ca1fc5a_860"/>
          <p:cNvPicPr>
            <a:picLocks noChangeAspect="1"/>
          </p:cNvPicPr>
          <p:nvPr/>
        </p:nvPicPr>
        <p:blipFill>
          <a:blip r:embed="rId1"/>
          <a:stretch>
            <a:fillRect/>
          </a:stretch>
        </p:blipFill>
        <p:spPr>
          <a:xfrm>
            <a:off x="730885" y="1748790"/>
            <a:ext cx="3020695" cy="3020695"/>
          </a:xfrm>
          <a:prstGeom prst="rect">
            <a:avLst/>
          </a:prstGeom>
        </p:spPr>
      </p:pic>
      <p:sp>
        <p:nvSpPr>
          <p:cNvPr id="3" name="文本框 2"/>
          <p:cNvSpPr txBox="1"/>
          <p:nvPr/>
        </p:nvSpPr>
        <p:spPr>
          <a:xfrm>
            <a:off x="326390" y="4832985"/>
            <a:ext cx="3720465" cy="922020"/>
          </a:xfrm>
          <a:prstGeom prst="rect">
            <a:avLst/>
          </a:prstGeom>
          <a:noFill/>
        </p:spPr>
        <p:txBody>
          <a:bodyPr wrap="square" rtlCol="0">
            <a:spAutoFit/>
          </a:bodyPr>
          <a:p>
            <a:pPr algn="ctr"/>
            <a:r>
              <a:rPr lang="zh-CN" altLang="en-US"/>
              <a:t>微信公众号：故作科研王</a:t>
            </a:r>
            <a:r>
              <a:rPr lang="zh-CN" altLang="en-US"/>
              <a:t>同学</a:t>
            </a:r>
            <a:endParaRPr lang="zh-CN" altLang="en-US"/>
          </a:p>
          <a:p>
            <a:pPr algn="ctr"/>
            <a:r>
              <a:rPr lang="zh-CN" altLang="en-US"/>
              <a:t>完整</a:t>
            </a:r>
            <a:r>
              <a:rPr lang="en-US" altLang="zh-CN"/>
              <a:t>PPT</a:t>
            </a:r>
            <a:r>
              <a:rPr lang="zh-CN" altLang="en-US"/>
              <a:t>下载请在公众号回复：</a:t>
            </a:r>
            <a:r>
              <a:rPr lang="en-US" altLang="zh-CN"/>
              <a:t>0306</a:t>
            </a:r>
            <a:endParaRPr lang="en-US" altLang="zh-CN"/>
          </a:p>
        </p:txBody>
      </p:sp>
      <p:pic>
        <p:nvPicPr>
          <p:cNvPr id="4" name="图片 3"/>
          <p:cNvPicPr>
            <a:picLocks noChangeAspect="1"/>
          </p:cNvPicPr>
          <p:nvPr/>
        </p:nvPicPr>
        <p:blipFill>
          <a:blip r:embed="rId2"/>
          <a:stretch>
            <a:fillRect/>
          </a:stretch>
        </p:blipFill>
        <p:spPr>
          <a:xfrm>
            <a:off x="8411210" y="1748790"/>
            <a:ext cx="3298190" cy="3084195"/>
          </a:xfrm>
          <a:prstGeom prst="rect">
            <a:avLst/>
          </a:prstGeom>
        </p:spPr>
      </p:pic>
      <p:sp>
        <p:nvSpPr>
          <p:cNvPr id="5" name="文本框 4"/>
          <p:cNvSpPr txBox="1"/>
          <p:nvPr>
            <p:custDataLst>
              <p:tags r:id="rId3"/>
            </p:custDataLst>
          </p:nvPr>
        </p:nvSpPr>
        <p:spPr>
          <a:xfrm>
            <a:off x="8200390" y="4898390"/>
            <a:ext cx="3720465" cy="645160"/>
          </a:xfrm>
          <a:prstGeom prst="rect">
            <a:avLst/>
          </a:prstGeom>
          <a:noFill/>
        </p:spPr>
        <p:txBody>
          <a:bodyPr wrap="square" rtlCol="0">
            <a:spAutoFit/>
          </a:bodyPr>
          <a:p>
            <a:pPr algn="ctr"/>
            <a:r>
              <a:rPr lang="zh-CN" altLang="en-US"/>
              <a:t>如果你有任何其他问题请添加我的微信（添加时请备注年级和</a:t>
            </a:r>
            <a:r>
              <a:rPr lang="zh-CN" altLang="en-US"/>
              <a:t>姓名）</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reveal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03250" y="340149"/>
            <a:ext cx="14224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个人</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介绍</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圆角矩形 60"/>
          <p:cNvSpPr/>
          <p:nvPr/>
        </p:nvSpPr>
        <p:spPr>
          <a:xfrm>
            <a:off x="603250" y="1107440"/>
            <a:ext cx="1728470" cy="2406015"/>
          </a:xfrm>
          <a:prstGeom prst="roundRect">
            <a:avLst>
              <a:gd name="adj" fmla="val 904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pic>
        <p:nvPicPr>
          <p:cNvPr id="3" name="图片 2" descr="QQ图片20220319220345"/>
          <p:cNvPicPr>
            <a:picLocks noChangeAspect="1"/>
          </p:cNvPicPr>
          <p:nvPr>
            <p:custDataLst>
              <p:tags r:id="rId1"/>
            </p:custDataLst>
          </p:nvPr>
        </p:nvPicPr>
        <p:blipFill>
          <a:blip r:embed="rId2"/>
          <a:stretch>
            <a:fillRect/>
          </a:stretch>
        </p:blipFill>
        <p:spPr>
          <a:xfrm>
            <a:off x="650875" y="1179830"/>
            <a:ext cx="1613535" cy="2260600"/>
          </a:xfrm>
          <a:prstGeom prst="rect">
            <a:avLst/>
          </a:prstGeom>
        </p:spPr>
      </p:pic>
      <p:sp>
        <p:nvSpPr>
          <p:cNvPr id="4" name="文本框 3"/>
          <p:cNvSpPr txBox="1"/>
          <p:nvPr/>
        </p:nvSpPr>
        <p:spPr>
          <a:xfrm>
            <a:off x="2611120" y="732155"/>
            <a:ext cx="9580880" cy="4799965"/>
          </a:xfrm>
          <a:prstGeom prst="rect">
            <a:avLst/>
          </a:prstGeom>
          <a:noFill/>
        </p:spPr>
        <p:txBody>
          <a:bodyPr wrap="square" rtlCol="0">
            <a:spAutoFit/>
          </a:bodyPr>
          <a:p>
            <a:r>
              <a:rPr lang="zh-CN" altLang="en-US"/>
              <a:t>王荣胜</a:t>
            </a:r>
            <a:r>
              <a:rPr lang="en-US" altLang="zh-CN"/>
              <a:t> </a:t>
            </a:r>
            <a:r>
              <a:rPr lang="zh-CN" altLang="en-US"/>
              <a:t>（</a:t>
            </a:r>
            <a:r>
              <a:rPr lang="en-US" altLang="zh-CN"/>
              <a:t>p2213046@mpu.edu.mo</a:t>
            </a:r>
            <a:r>
              <a:rPr lang="zh-CN" altLang="en-US"/>
              <a:t>）</a:t>
            </a:r>
            <a:endParaRPr lang="zh-CN" altLang="en-US"/>
          </a:p>
          <a:p>
            <a:endParaRPr lang="zh-CN" altLang="en-US"/>
          </a:p>
          <a:p>
            <a:r>
              <a:rPr lang="zh-CN" altLang="en-US"/>
              <a:t>本科：河南理工大学计算机学院</a:t>
            </a:r>
            <a:r>
              <a:rPr lang="en-US" altLang="zh-CN"/>
              <a:t>2018</a:t>
            </a:r>
            <a:r>
              <a:rPr lang="zh-CN" altLang="en-US"/>
              <a:t>级</a:t>
            </a:r>
            <a:r>
              <a:rPr lang="zh-CN" altLang="en-US"/>
              <a:t>实验班</a:t>
            </a:r>
            <a:endParaRPr lang="zh-CN" altLang="en-US"/>
          </a:p>
          <a:p>
            <a:r>
              <a:rPr lang="zh-CN" altLang="en-US"/>
              <a:t>硕士：澳门理工大学大数据与</a:t>
            </a:r>
            <a:r>
              <a:rPr lang="zh-CN" altLang="en-US"/>
              <a:t>物联网</a:t>
            </a:r>
            <a:endParaRPr lang="zh-CN" altLang="en-US"/>
          </a:p>
          <a:p>
            <a:r>
              <a:rPr lang="zh-CN" altLang="en-US"/>
              <a:t>（已获澳门全奖博士</a:t>
            </a:r>
            <a:r>
              <a:rPr lang="en-US" altLang="zh-CN"/>
              <a:t>offer</a:t>
            </a:r>
            <a:r>
              <a:rPr lang="zh-CN" altLang="en-US"/>
              <a:t>，正在</a:t>
            </a:r>
            <a:r>
              <a:rPr lang="zh-CN" altLang="en-US"/>
              <a:t>计划申请港校或内地</a:t>
            </a:r>
            <a:r>
              <a:rPr lang="zh-CN" altLang="en-US"/>
              <a:t>博士）</a:t>
            </a:r>
            <a:endParaRPr lang="zh-CN" altLang="en-US"/>
          </a:p>
          <a:p>
            <a:endParaRPr lang="zh-CN" altLang="en-US"/>
          </a:p>
          <a:p>
            <a:r>
              <a:rPr lang="zh-CN" altLang="en-US"/>
              <a:t>研究方向：医疗</a:t>
            </a:r>
            <a:r>
              <a:rPr lang="en-US" altLang="zh-CN"/>
              <a:t>AI</a:t>
            </a:r>
            <a:r>
              <a:rPr lang="zh-CN" altLang="en-US"/>
              <a:t>（医学图像融合）以及与医学</a:t>
            </a:r>
            <a:r>
              <a:rPr lang="zh-CN" altLang="en-US">
                <a:sym typeface="+mn-ea"/>
              </a:rPr>
              <a:t>相关</a:t>
            </a:r>
            <a:r>
              <a:rPr lang="zh-CN" altLang="en-US"/>
              <a:t>的视觉</a:t>
            </a:r>
            <a:r>
              <a:rPr lang="zh-CN" altLang="en-US"/>
              <a:t>任务</a:t>
            </a:r>
            <a:endParaRPr lang="zh-CN" altLang="en-US"/>
          </a:p>
          <a:p>
            <a:endParaRPr lang="zh-CN" altLang="en-US"/>
          </a:p>
          <a:p>
            <a:r>
              <a:rPr lang="zh-CN" altLang="en-US"/>
              <a:t>百度飞桨领航团河南理工大学</a:t>
            </a:r>
            <a:r>
              <a:rPr lang="zh-CN" altLang="en-US"/>
              <a:t>团长</a:t>
            </a:r>
            <a:endParaRPr lang="zh-CN" altLang="en-US"/>
          </a:p>
          <a:p>
            <a:r>
              <a:rPr lang="zh-CN" altLang="en-US"/>
              <a:t>百度飞桨深度学习开发者技术认证专家（</a:t>
            </a:r>
            <a:r>
              <a:rPr lang="en-US" altLang="zh-CN"/>
              <a:t>PPDE</a:t>
            </a:r>
            <a:r>
              <a:rPr lang="zh-CN" altLang="en-US"/>
              <a:t>）</a:t>
            </a:r>
            <a:endParaRPr lang="zh-CN" altLang="en-US"/>
          </a:p>
          <a:p>
            <a:endParaRPr lang="zh-CN" altLang="en-US"/>
          </a:p>
          <a:p>
            <a:r>
              <a:rPr lang="zh-CN" altLang="en-US">
                <a:latin typeface="+mj-ea"/>
                <a:ea typeface="+mj-ea"/>
                <a:cs typeface="+mj-ea"/>
                <a:sym typeface="+mn-ea"/>
              </a:rPr>
              <a:t>硕士入读一年</a:t>
            </a:r>
            <a:r>
              <a:rPr lang="zh-CN" altLang="en-US">
                <a:latin typeface="+mj-ea"/>
                <a:ea typeface="+mj-ea"/>
                <a:cs typeface="+mj-ea"/>
              </a:rPr>
              <a:t>：</a:t>
            </a:r>
            <a:endParaRPr lang="zh-CN" altLang="en-US">
              <a:latin typeface="+mj-ea"/>
              <a:ea typeface="+mj-ea"/>
              <a:cs typeface="+mj-ea"/>
            </a:endParaRPr>
          </a:p>
          <a:p>
            <a:r>
              <a:rPr lang="en-US" altLang="zh-CN">
                <a:latin typeface="+mj-ea"/>
                <a:ea typeface="+mj-ea"/>
                <a:cs typeface="+mj-ea"/>
              </a:rPr>
              <a:t>- </a:t>
            </a:r>
            <a:r>
              <a:rPr lang="zh-CN" altLang="en-US">
                <a:latin typeface="+mj-ea"/>
                <a:ea typeface="+mj-ea"/>
                <a:cs typeface="+mj-ea"/>
              </a:rPr>
              <a:t>发表</a:t>
            </a:r>
            <a:r>
              <a:rPr lang="en-US" altLang="zh-CN">
                <a:latin typeface="+mj-ea"/>
                <a:ea typeface="+mj-ea"/>
                <a:cs typeface="+mj-ea"/>
              </a:rPr>
              <a:t>SCI</a:t>
            </a:r>
            <a:r>
              <a:rPr lang="zh-CN" altLang="en-US">
                <a:latin typeface="+mj-ea"/>
                <a:ea typeface="+mj-ea"/>
                <a:cs typeface="+mj-ea"/>
              </a:rPr>
              <a:t>论文四篇（一作</a:t>
            </a:r>
            <a:r>
              <a:rPr lang="zh-CN" altLang="en-US">
                <a:latin typeface="+mj-ea"/>
                <a:ea typeface="+mj-ea"/>
                <a:cs typeface="+mj-ea"/>
              </a:rPr>
              <a:t>三篇），</a:t>
            </a:r>
            <a:r>
              <a:rPr lang="en-US" altLang="zh-CN">
                <a:latin typeface="+mj-ea"/>
                <a:ea typeface="+mj-ea"/>
                <a:cs typeface="+mj-ea"/>
              </a:rPr>
              <a:t>EI</a:t>
            </a:r>
            <a:r>
              <a:rPr lang="zh-CN" altLang="en-US">
                <a:latin typeface="+mj-ea"/>
                <a:ea typeface="+mj-ea"/>
                <a:cs typeface="+mj-ea"/>
              </a:rPr>
              <a:t>一作两篇，普刊</a:t>
            </a:r>
            <a:r>
              <a:rPr lang="zh-CN" altLang="en-US">
                <a:latin typeface="+mj-ea"/>
                <a:ea typeface="+mj-ea"/>
                <a:cs typeface="+mj-ea"/>
              </a:rPr>
              <a:t>二作一篇，软件著作权两个</a:t>
            </a:r>
            <a:endParaRPr lang="zh-CN" altLang="en-US">
              <a:latin typeface="+mj-ea"/>
              <a:ea typeface="+mj-ea"/>
              <a:cs typeface="+mj-ea"/>
            </a:endParaRPr>
          </a:p>
          <a:p>
            <a:r>
              <a:rPr lang="en-US" altLang="zh-CN">
                <a:latin typeface="+mj-ea"/>
                <a:ea typeface="+mj-ea"/>
                <a:cs typeface="+mj-ea"/>
              </a:rPr>
              <a:t>- IEEE UV 2022 “Vision Meets Algae” Object Detection Challenge</a:t>
            </a:r>
            <a:r>
              <a:rPr lang="zh-CN" altLang="en-US">
                <a:latin typeface="+mj-ea"/>
                <a:ea typeface="+mj-ea"/>
                <a:cs typeface="+mj-ea"/>
              </a:rPr>
              <a:t>优胜奖</a:t>
            </a:r>
            <a:endParaRPr lang="zh-CN" altLang="en-US">
              <a:latin typeface="+mj-ea"/>
              <a:ea typeface="+mj-ea"/>
              <a:cs typeface="+mj-ea"/>
            </a:endParaRPr>
          </a:p>
          <a:p>
            <a:r>
              <a:rPr lang="en-US" altLang="zh-CN">
                <a:latin typeface="+mj-ea"/>
                <a:ea typeface="+mj-ea"/>
                <a:cs typeface="+mj-ea"/>
              </a:rPr>
              <a:t>- Kaggle-2023 RSNA Screening Mammography Breast Cancer Detection</a:t>
            </a:r>
            <a:r>
              <a:rPr lang="zh-CN" altLang="en-US">
                <a:latin typeface="+mj-ea"/>
                <a:ea typeface="+mj-ea"/>
                <a:cs typeface="+mj-ea"/>
              </a:rPr>
              <a:t>银牌</a:t>
            </a:r>
            <a:endParaRPr lang="zh-CN" altLang="en-US">
              <a:latin typeface="+mj-ea"/>
              <a:ea typeface="+mj-ea"/>
              <a:cs typeface="+mj-ea"/>
            </a:endParaRPr>
          </a:p>
          <a:p>
            <a:r>
              <a:rPr lang="en-US" altLang="zh-CN">
                <a:latin typeface="+mj-ea"/>
                <a:ea typeface="+mj-ea"/>
                <a:cs typeface="+mj-ea"/>
              </a:rPr>
              <a:t>- </a:t>
            </a:r>
            <a:r>
              <a:rPr lang="zh-CN" altLang="en-US">
                <a:latin typeface="+mj-ea"/>
                <a:ea typeface="+mj-ea"/>
                <a:cs typeface="+mj-ea"/>
              </a:rPr>
              <a:t>参与</a:t>
            </a:r>
            <a:r>
              <a:rPr lang="en-US" altLang="zh-CN">
                <a:latin typeface="+mj-ea"/>
                <a:ea typeface="+mj-ea"/>
                <a:cs typeface="+mj-ea"/>
              </a:rPr>
              <a:t>IEEE泛化医疗人工智能标准制定</a:t>
            </a:r>
            <a:r>
              <a:rPr lang="zh-CN" altLang="en-US">
                <a:latin typeface="+mj-ea"/>
                <a:ea typeface="+mj-ea"/>
                <a:cs typeface="+mj-ea"/>
              </a:rPr>
              <a:t>（阿里巴巴、通用医疗、上交大、西交大、之江实验室）</a:t>
            </a:r>
            <a:endParaRPr lang="zh-CN" altLang="en-US">
              <a:latin typeface="+mj-ea"/>
              <a:ea typeface="+mj-ea"/>
              <a:cs typeface="+mj-ea"/>
            </a:endParaRPr>
          </a:p>
          <a:p>
            <a:r>
              <a:rPr lang="en-US" altLang="zh-CN">
                <a:latin typeface="+mj-ea"/>
                <a:ea typeface="+mj-ea"/>
                <a:cs typeface="+mj-ea"/>
              </a:rPr>
              <a:t>- </a:t>
            </a:r>
            <a:r>
              <a:rPr lang="zh-CN" altLang="en-US">
                <a:latin typeface="+mj-ea"/>
                <a:ea typeface="+mj-ea"/>
                <a:cs typeface="+mj-ea"/>
              </a:rPr>
              <a:t>参与澳门科</a:t>
            </a:r>
            <a:r>
              <a:rPr lang="zh-CN" altLang="en-US">
                <a:latin typeface="+mj-ea"/>
                <a:ea typeface="+mj-ea"/>
                <a:cs typeface="+mj-ea"/>
              </a:rPr>
              <a:t>学技术发展基金项目两项，北京大学护理学院联合项目一项</a:t>
            </a:r>
            <a:endParaRPr lang="zh-CN" altLang="en-US">
              <a:latin typeface="+mj-ea"/>
              <a:ea typeface="+mj-ea"/>
              <a:cs typeface="+mj-ea"/>
            </a:endParaRPr>
          </a:p>
        </p:txBody>
      </p:sp>
      <p:pic>
        <p:nvPicPr>
          <p:cNvPr id="5" name="图片 4"/>
          <p:cNvPicPr>
            <a:picLocks noChangeAspect="1"/>
          </p:cNvPicPr>
          <p:nvPr/>
        </p:nvPicPr>
        <p:blipFill>
          <a:blip r:embed="rId3"/>
          <a:stretch>
            <a:fillRect/>
          </a:stretch>
        </p:blipFill>
        <p:spPr>
          <a:xfrm>
            <a:off x="100965" y="3731260"/>
            <a:ext cx="2471420" cy="18014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78" name="圆角矩形 77"/>
          <p:cNvSpPr/>
          <p:nvPr/>
        </p:nvSpPr>
        <p:spPr>
          <a:xfrm>
            <a:off x="605969" y="2344543"/>
            <a:ext cx="10976431" cy="2714576"/>
          </a:xfrm>
          <a:prstGeom prst="roundRect">
            <a:avLst>
              <a:gd name="adj" fmla="val 8583"/>
            </a:avLst>
          </a:prstGeom>
          <a:gradFill flip="none" rotWithShape="1">
            <a:gsLst>
              <a:gs pos="93000">
                <a:schemeClr val="bg1">
                  <a:alpha val="0"/>
                </a:schemeClr>
              </a:gs>
              <a:gs pos="93000">
                <a:schemeClr val="accent1"/>
              </a:gs>
            </a:gsLst>
            <a:lin ang="0" scaled="1"/>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76" name="文本框 75"/>
          <p:cNvSpPr txBox="1"/>
          <p:nvPr/>
        </p:nvSpPr>
        <p:spPr>
          <a:xfrm>
            <a:off x="9149041" y="1146895"/>
            <a:ext cx="2433358" cy="553998"/>
          </a:xfrm>
          <a:prstGeom prst="rect">
            <a:avLst/>
          </a:prstGeom>
          <a:noFill/>
        </p:spPr>
        <p:txBody>
          <a:bodyPr wrap="none" lIns="0" tIns="0" rIns="0" bIns="0" rtlCol="0">
            <a:spAutoFit/>
          </a:bodyPr>
          <a:lstStyle/>
          <a:p>
            <a:pPr algn="r"/>
            <a:r>
              <a:rPr lang="en-US" altLang="zh-CN" sz="3600" dirty="0">
                <a:solidFill>
                  <a:schemeClr val="accent1"/>
                </a:solidFill>
                <a:latin typeface="+mj-lt"/>
                <a:ea typeface="+mj-ea"/>
              </a:rPr>
              <a:t>C</a:t>
            </a:r>
            <a:r>
              <a:rPr lang="en-US" altLang="zh-CN" sz="3600" dirty="0">
                <a:solidFill>
                  <a:schemeClr val="tx1">
                    <a:lumMod val="85000"/>
                    <a:lumOff val="15000"/>
                  </a:schemeClr>
                </a:solidFill>
                <a:latin typeface="+mj-lt"/>
                <a:ea typeface="+mj-ea"/>
              </a:rPr>
              <a:t>ONTENT</a:t>
            </a:r>
            <a:endParaRPr lang="zh-CN" altLang="en-US" sz="3600" dirty="0">
              <a:solidFill>
                <a:schemeClr val="tx1">
                  <a:lumMod val="85000"/>
                  <a:lumOff val="15000"/>
                </a:schemeClr>
              </a:solidFill>
              <a:latin typeface="+mj-lt"/>
              <a:ea typeface="+mj-ea"/>
            </a:endParaRPr>
          </a:p>
        </p:txBody>
      </p:sp>
      <p:sp>
        <p:nvSpPr>
          <p:cNvPr id="77" name="文本框 76"/>
          <p:cNvSpPr txBox="1"/>
          <p:nvPr/>
        </p:nvSpPr>
        <p:spPr>
          <a:xfrm>
            <a:off x="10966847" y="1714109"/>
            <a:ext cx="615553" cy="369332"/>
          </a:xfrm>
          <a:prstGeom prst="rect">
            <a:avLst/>
          </a:prstGeom>
          <a:noFill/>
        </p:spPr>
        <p:txBody>
          <a:bodyPr wrap="none" lIns="0" tIns="0" rIns="0" bIns="0" rtlCol="0">
            <a:spAutoFit/>
          </a:bodyPr>
          <a:lstStyle/>
          <a:p>
            <a:pPr algn="r"/>
            <a:r>
              <a:rPr lang="zh-CN" altLang="en-US" sz="2400" dirty="0">
                <a:solidFill>
                  <a:schemeClr val="tx1">
                    <a:lumMod val="85000"/>
                    <a:lumOff val="15000"/>
                  </a:schemeClr>
                </a:solidFill>
                <a:latin typeface="+mj-ea"/>
                <a:ea typeface="+mj-ea"/>
              </a:rPr>
              <a:t>目录</a:t>
            </a:r>
            <a:endParaRPr lang="zh-CN" altLang="en-US" sz="2400" dirty="0">
              <a:solidFill>
                <a:schemeClr val="tx1">
                  <a:lumMod val="85000"/>
                  <a:lumOff val="15000"/>
                </a:schemeClr>
              </a:solidFill>
              <a:latin typeface="+mj-ea"/>
              <a:ea typeface="+mj-ea"/>
            </a:endParaRPr>
          </a:p>
        </p:txBody>
      </p:sp>
      <p:sp>
        <p:nvSpPr>
          <p:cNvPr id="79" name="椭圆 78"/>
          <p:cNvSpPr/>
          <p:nvPr/>
        </p:nvSpPr>
        <p:spPr>
          <a:xfrm>
            <a:off x="738032" y="4779056"/>
            <a:ext cx="147998" cy="14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80" name="组合 79"/>
          <p:cNvGrpSpPr/>
          <p:nvPr/>
        </p:nvGrpSpPr>
        <p:grpSpPr>
          <a:xfrm>
            <a:off x="1716882" y="2679278"/>
            <a:ext cx="3799240" cy="430887"/>
            <a:chOff x="2877421" y="2717377"/>
            <a:chExt cx="3799240" cy="430887"/>
          </a:xfrm>
        </p:grpSpPr>
        <p:sp>
          <p:nvSpPr>
            <p:cNvPr id="60" name="文本框 59"/>
            <p:cNvSpPr txBox="1"/>
            <p:nvPr/>
          </p:nvSpPr>
          <p:spPr>
            <a:xfrm>
              <a:off x="3476261" y="2717377"/>
              <a:ext cx="32004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从</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实验班和飞桨</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开始</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4" name="矩形 73"/>
            <p:cNvSpPr/>
            <p:nvPr/>
          </p:nvSpPr>
          <p:spPr>
            <a:xfrm>
              <a:off x="2877421" y="3021806"/>
              <a:ext cx="511652" cy="1023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文本框 10"/>
            <p:cNvSpPr txBox="1"/>
            <p:nvPr/>
          </p:nvSpPr>
          <p:spPr>
            <a:xfrm>
              <a:off x="2918444" y="2717377"/>
              <a:ext cx="429605" cy="430887"/>
            </a:xfrm>
            <a:prstGeom prst="rect">
              <a:avLst/>
            </a:prstGeom>
            <a:noFill/>
          </p:spPr>
          <p:txBody>
            <a:bodyPr wrap="none" lIns="0" tIns="0" rIns="0" bIns="0">
              <a:spAutoFit/>
            </a:bodyPr>
            <a:lstStyle/>
            <a:p>
              <a:pPr algn="ct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1716882" y="3454282"/>
            <a:ext cx="2376840" cy="430887"/>
            <a:chOff x="2877421" y="2717377"/>
            <a:chExt cx="2376840" cy="430887"/>
          </a:xfrm>
        </p:grpSpPr>
        <p:sp>
          <p:nvSpPr>
            <p:cNvPr id="94" name="文本框 93"/>
            <p:cNvSpPr txBox="1"/>
            <p:nvPr/>
          </p:nvSpPr>
          <p:spPr>
            <a:xfrm>
              <a:off x="3476261" y="2717377"/>
              <a:ext cx="17780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实践</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出真知</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5" name="矩形 94"/>
            <p:cNvSpPr/>
            <p:nvPr/>
          </p:nvSpPr>
          <p:spPr>
            <a:xfrm>
              <a:off x="2877421" y="3021806"/>
              <a:ext cx="511652" cy="1023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6" name="文本框 95"/>
            <p:cNvSpPr txBox="1"/>
            <p:nvPr/>
          </p:nvSpPr>
          <p:spPr>
            <a:xfrm>
              <a:off x="2923253" y="2717377"/>
              <a:ext cx="419987" cy="430887"/>
            </a:xfrm>
            <a:prstGeom prst="rect">
              <a:avLst/>
            </a:prstGeom>
            <a:noFill/>
          </p:spPr>
          <p:txBody>
            <a:bodyPr wrap="none" lIns="0" tIns="0" rIns="0" bIns="0">
              <a:spAutoFit/>
            </a:bodyPr>
            <a:lstStyle/>
            <a:p>
              <a:pPr algn="ct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1716882" y="4229287"/>
            <a:ext cx="3088040" cy="430887"/>
            <a:chOff x="2877421" y="2717377"/>
            <a:chExt cx="3088040" cy="430887"/>
          </a:xfrm>
        </p:grpSpPr>
        <p:sp>
          <p:nvSpPr>
            <p:cNvPr id="66" name="文本框 65"/>
            <p:cNvSpPr txBox="1"/>
            <p:nvPr/>
          </p:nvSpPr>
          <p:spPr>
            <a:xfrm>
              <a:off x="3476261" y="2717377"/>
              <a:ext cx="2489200" cy="430530"/>
            </a:xfrm>
            <a:prstGeom prst="rect">
              <a:avLst/>
            </a:prstGeom>
            <a:noFill/>
          </p:spPr>
          <p:txBody>
            <a:bodyPr wrap="none" lIns="0" tIns="0" rIns="0" bIns="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规划自己的</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未来</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2877421" y="3021806"/>
              <a:ext cx="511652" cy="1023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8" name="文本框 67"/>
            <p:cNvSpPr txBox="1"/>
            <p:nvPr/>
          </p:nvSpPr>
          <p:spPr>
            <a:xfrm>
              <a:off x="2923253" y="2717377"/>
              <a:ext cx="419987" cy="430887"/>
            </a:xfrm>
            <a:prstGeom prst="rect">
              <a:avLst/>
            </a:prstGeom>
            <a:noFill/>
          </p:spPr>
          <p:txBody>
            <a:bodyPr wrap="none" lIns="0" tIns="0" rIns="0" bIns="0">
              <a:spAutoFit/>
            </a:bodyPr>
            <a:lstStyle/>
            <a:p>
              <a:pPr algn="ct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88" name="椭圆 87"/>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9" name="椭圆 88"/>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p:cNvSpPr/>
          <p:nvPr/>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1" name="椭圆 90"/>
          <p:cNvSpPr/>
          <p:nvPr/>
        </p:nvSpPr>
        <p:spPr>
          <a:xfrm>
            <a:off x="-2024001" y="-3080221"/>
            <a:ext cx="7262118" cy="7262118"/>
          </a:xfrm>
          <a:prstGeom prst="ellipse">
            <a:avLst/>
          </a:prstGeom>
          <a:gradFill flip="none" rotWithShape="1">
            <a:gsLst>
              <a:gs pos="0">
                <a:schemeClr val="accent4"/>
              </a:gs>
              <a:gs pos="100000">
                <a:schemeClr val="accent4">
                  <a:lumMod val="20000"/>
                  <a:lumOff val="80000"/>
                  <a:alpha val="37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20" name="组合 19"/>
          <p:cNvGrpSpPr/>
          <p:nvPr/>
        </p:nvGrpSpPr>
        <p:grpSpPr>
          <a:xfrm>
            <a:off x="615949" y="1240192"/>
            <a:ext cx="3891643" cy="8008717"/>
            <a:chOff x="1221965" y="3799606"/>
            <a:chExt cx="2096607" cy="4314664"/>
          </a:xfrm>
        </p:grpSpPr>
        <p:sp>
          <p:nvSpPr>
            <p:cNvPr id="12" name="任意多边形 11"/>
            <p:cNvSpPr/>
            <p:nvPr/>
          </p:nvSpPr>
          <p:spPr>
            <a:xfrm>
              <a:off x="1221965" y="3799606"/>
              <a:ext cx="2096607" cy="4314664"/>
            </a:xfrm>
            <a:custGeom>
              <a:avLst/>
              <a:gdLst>
                <a:gd name="connsiteX0" fmla="*/ 1562100 w 1562100"/>
                <a:gd name="connsiteY0" fmla="*/ 224790 h 3214687"/>
                <a:gd name="connsiteX1" fmla="*/ 1562100 w 1562100"/>
                <a:gd name="connsiteY1" fmla="*/ 2989898 h 3214687"/>
                <a:gd name="connsiteX2" fmla="*/ 1496377 w 1562100"/>
                <a:gd name="connsiteY2" fmla="*/ 3148965 h 3214687"/>
                <a:gd name="connsiteX3" fmla="*/ 1337310 w 1562100"/>
                <a:gd name="connsiteY3" fmla="*/ 3214688 h 3214687"/>
                <a:gd name="connsiteX4" fmla="*/ 224790 w 1562100"/>
                <a:gd name="connsiteY4" fmla="*/ 3214688 h 3214687"/>
                <a:gd name="connsiteX5" fmla="*/ 65723 w 1562100"/>
                <a:gd name="connsiteY5" fmla="*/ 3148965 h 3214687"/>
                <a:gd name="connsiteX6" fmla="*/ 0 w 1562100"/>
                <a:gd name="connsiteY6" fmla="*/ 2989898 h 3214687"/>
                <a:gd name="connsiteX7" fmla="*/ 0 w 1562100"/>
                <a:gd name="connsiteY7" fmla="*/ 224790 h 3214687"/>
                <a:gd name="connsiteX8" fmla="*/ 65723 w 1562100"/>
                <a:gd name="connsiteY8" fmla="*/ 65723 h 3214687"/>
                <a:gd name="connsiteX9" fmla="*/ 224790 w 1562100"/>
                <a:gd name="connsiteY9" fmla="*/ 0 h 3214687"/>
                <a:gd name="connsiteX10" fmla="*/ 1337310 w 1562100"/>
                <a:gd name="connsiteY10" fmla="*/ 0 h 3214687"/>
                <a:gd name="connsiteX11" fmla="*/ 1496377 w 1562100"/>
                <a:gd name="connsiteY11" fmla="*/ 65723 h 3214687"/>
                <a:gd name="connsiteX12" fmla="*/ 1562100 w 1562100"/>
                <a:gd name="connsiteY12" fmla="*/ 224790 h 321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100" h="3214687">
                  <a:moveTo>
                    <a:pt x="1562100" y="224790"/>
                  </a:moveTo>
                  <a:lnTo>
                    <a:pt x="1562100" y="2989898"/>
                  </a:lnTo>
                  <a:cubicBezTo>
                    <a:pt x="1562100" y="3051810"/>
                    <a:pt x="1536383" y="3108008"/>
                    <a:pt x="1496377" y="3148965"/>
                  </a:cubicBezTo>
                  <a:cubicBezTo>
                    <a:pt x="1455421" y="3189923"/>
                    <a:pt x="1399223" y="3214688"/>
                    <a:pt x="1337310" y="3214688"/>
                  </a:cubicBezTo>
                  <a:lnTo>
                    <a:pt x="224790" y="3214688"/>
                  </a:lnTo>
                  <a:cubicBezTo>
                    <a:pt x="162877" y="3214688"/>
                    <a:pt x="106680" y="3188970"/>
                    <a:pt x="65723" y="3148965"/>
                  </a:cubicBezTo>
                  <a:cubicBezTo>
                    <a:pt x="24765" y="3108008"/>
                    <a:pt x="0" y="3051810"/>
                    <a:pt x="0" y="2989898"/>
                  </a:cubicBezTo>
                  <a:lnTo>
                    <a:pt x="0" y="224790"/>
                  </a:lnTo>
                  <a:cubicBezTo>
                    <a:pt x="0" y="162878"/>
                    <a:pt x="25717" y="106680"/>
                    <a:pt x="65723" y="65723"/>
                  </a:cubicBezTo>
                  <a:cubicBezTo>
                    <a:pt x="106680" y="24765"/>
                    <a:pt x="162877" y="0"/>
                    <a:pt x="224790" y="0"/>
                  </a:cubicBezTo>
                  <a:lnTo>
                    <a:pt x="1337310" y="0"/>
                  </a:lnTo>
                  <a:cubicBezTo>
                    <a:pt x="1399223" y="0"/>
                    <a:pt x="1455421" y="24765"/>
                    <a:pt x="1496377" y="65723"/>
                  </a:cubicBezTo>
                  <a:cubicBezTo>
                    <a:pt x="1537335" y="106680"/>
                    <a:pt x="1562100" y="162878"/>
                    <a:pt x="1562100" y="224790"/>
                  </a:cubicBezTo>
                  <a:close/>
                </a:path>
              </a:pathLst>
            </a:custGeom>
            <a:noFill/>
            <a:ln w="12700" cap="flat">
              <a:solidFill>
                <a:schemeClr val="accent1"/>
              </a:solidFill>
              <a:prstDash val="solid"/>
              <a:miter/>
            </a:ln>
          </p:spPr>
          <p:txBody>
            <a:bodyPr rtlCol="0" anchor="ctr">
              <a:spAutoFit/>
            </a:bodyPr>
            <a:lstStyle/>
            <a:p>
              <a:endParaRPr lang="zh-CN" altLang="en-US"/>
            </a:p>
          </p:txBody>
        </p:sp>
        <p:sp>
          <p:nvSpPr>
            <p:cNvPr id="9" name="任意多边形 8"/>
            <p:cNvSpPr/>
            <p:nvPr/>
          </p:nvSpPr>
          <p:spPr>
            <a:xfrm>
              <a:off x="1320403" y="3899324"/>
              <a:ext cx="1901009" cy="4113951"/>
            </a:xfrm>
            <a:custGeom>
              <a:avLst/>
              <a:gdLst>
                <a:gd name="connsiteX0" fmla="*/ 139066 w 1416368"/>
                <a:gd name="connsiteY0" fmla="*/ 0 h 3065144"/>
                <a:gd name="connsiteX1" fmla="*/ 291466 w 1416368"/>
                <a:gd name="connsiteY1" fmla="*/ 0 h 3065144"/>
                <a:gd name="connsiteX2" fmla="*/ 307658 w 1416368"/>
                <a:gd name="connsiteY2" fmla="*/ 16192 h 3065144"/>
                <a:gd name="connsiteX3" fmla="*/ 307658 w 1416368"/>
                <a:gd name="connsiteY3" fmla="*/ 23813 h 3065144"/>
                <a:gd name="connsiteX4" fmla="*/ 398145 w 1416368"/>
                <a:gd name="connsiteY4" fmla="*/ 114300 h 3065144"/>
                <a:gd name="connsiteX5" fmla="*/ 1019175 w 1416368"/>
                <a:gd name="connsiteY5" fmla="*/ 114300 h 3065144"/>
                <a:gd name="connsiteX6" fmla="*/ 1109663 w 1416368"/>
                <a:gd name="connsiteY6" fmla="*/ 23813 h 3065144"/>
                <a:gd name="connsiteX7" fmla="*/ 1109663 w 1416368"/>
                <a:gd name="connsiteY7" fmla="*/ 16192 h 3065144"/>
                <a:gd name="connsiteX8" fmla="*/ 1125856 w 1416368"/>
                <a:gd name="connsiteY8" fmla="*/ 0 h 3065144"/>
                <a:gd name="connsiteX9" fmla="*/ 1277303 w 1416368"/>
                <a:gd name="connsiteY9" fmla="*/ 0 h 3065144"/>
                <a:gd name="connsiteX10" fmla="*/ 1416368 w 1416368"/>
                <a:gd name="connsiteY10" fmla="*/ 139065 h 3065144"/>
                <a:gd name="connsiteX11" fmla="*/ 1416368 w 1416368"/>
                <a:gd name="connsiteY11" fmla="*/ 2926080 h 3065144"/>
                <a:gd name="connsiteX12" fmla="*/ 1277303 w 1416368"/>
                <a:gd name="connsiteY12" fmla="*/ 3065145 h 3065144"/>
                <a:gd name="connsiteX13" fmla="*/ 139066 w 1416368"/>
                <a:gd name="connsiteY13" fmla="*/ 3065145 h 3065144"/>
                <a:gd name="connsiteX14" fmla="*/ 0 w 1416368"/>
                <a:gd name="connsiteY14" fmla="*/ 2926080 h 3065144"/>
                <a:gd name="connsiteX15" fmla="*/ 0 w 1416368"/>
                <a:gd name="connsiteY15" fmla="*/ 139065 h 3065144"/>
                <a:gd name="connsiteX16" fmla="*/ 139066 w 1416368"/>
                <a:gd name="connsiteY16" fmla="*/ 0 h 306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6368" h="3065144">
                  <a:moveTo>
                    <a:pt x="139066" y="0"/>
                  </a:moveTo>
                  <a:lnTo>
                    <a:pt x="291466" y="0"/>
                  </a:lnTo>
                  <a:cubicBezTo>
                    <a:pt x="300038" y="0"/>
                    <a:pt x="307658" y="6667"/>
                    <a:pt x="307658" y="16192"/>
                  </a:cubicBezTo>
                  <a:lnTo>
                    <a:pt x="307658" y="23813"/>
                  </a:lnTo>
                  <a:cubicBezTo>
                    <a:pt x="307658" y="73343"/>
                    <a:pt x="348616" y="114300"/>
                    <a:pt x="398145" y="114300"/>
                  </a:cubicBezTo>
                  <a:lnTo>
                    <a:pt x="1019175" y="114300"/>
                  </a:lnTo>
                  <a:cubicBezTo>
                    <a:pt x="1068706" y="114300"/>
                    <a:pt x="1109663" y="73343"/>
                    <a:pt x="1109663" y="23813"/>
                  </a:cubicBezTo>
                  <a:lnTo>
                    <a:pt x="1109663" y="16192"/>
                  </a:lnTo>
                  <a:cubicBezTo>
                    <a:pt x="1109663" y="7620"/>
                    <a:pt x="1116331" y="0"/>
                    <a:pt x="1125856" y="0"/>
                  </a:cubicBezTo>
                  <a:lnTo>
                    <a:pt x="1277303" y="0"/>
                  </a:lnTo>
                  <a:cubicBezTo>
                    <a:pt x="1353503" y="0"/>
                    <a:pt x="1416368" y="62865"/>
                    <a:pt x="1416368" y="139065"/>
                  </a:cubicBezTo>
                  <a:lnTo>
                    <a:pt x="1416368" y="2926080"/>
                  </a:lnTo>
                  <a:cubicBezTo>
                    <a:pt x="1416368" y="3002280"/>
                    <a:pt x="1353503" y="3065145"/>
                    <a:pt x="1277303" y="3065145"/>
                  </a:cubicBezTo>
                  <a:lnTo>
                    <a:pt x="139066" y="3065145"/>
                  </a:lnTo>
                  <a:cubicBezTo>
                    <a:pt x="61913" y="3065145"/>
                    <a:pt x="0" y="3002280"/>
                    <a:pt x="0" y="2926080"/>
                  </a:cubicBezTo>
                  <a:lnTo>
                    <a:pt x="0" y="139065"/>
                  </a:lnTo>
                  <a:cubicBezTo>
                    <a:pt x="0" y="62865"/>
                    <a:pt x="62866" y="0"/>
                    <a:pt x="139066" y="0"/>
                  </a:cubicBezTo>
                  <a:close/>
                </a:path>
              </a:pathLst>
            </a:custGeom>
            <a:gradFill flip="none" rotWithShape="1">
              <a:gsLst>
                <a:gs pos="0">
                  <a:schemeClr val="accent5">
                    <a:lumMod val="30000"/>
                    <a:lumOff val="70000"/>
                  </a:schemeClr>
                </a:gs>
                <a:gs pos="100000">
                  <a:schemeClr val="accent6">
                    <a:lumMod val="30000"/>
                    <a:lumOff val="70000"/>
                  </a:schemeClr>
                </a:gs>
              </a:gsLst>
              <a:lin ang="2700000" scaled="1"/>
              <a:tileRect/>
            </a:gra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solidFill>
                  <a:schemeClr val="lt1"/>
                </a:solidFill>
              </a:endParaRPr>
            </a:p>
          </p:txBody>
        </p:sp>
      </p:grpSp>
      <p:sp>
        <p:nvSpPr>
          <p:cNvPr id="4" name="矩形 3"/>
          <p:cNvSpPr>
            <a:spLocks noChangeArrowheads="1"/>
          </p:cNvSpPr>
          <p:nvPr/>
        </p:nvSpPr>
        <p:spPr bwMode="auto">
          <a:xfrm>
            <a:off x="2344563" y="3233335"/>
            <a:ext cx="10355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defTabSz="609600"/>
            <a:r>
              <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rPr>
              <a:t>01.</a:t>
            </a:r>
            <a:endPar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endParaRPr>
          </a:p>
        </p:txBody>
      </p:sp>
      <p:grpSp>
        <p:nvGrpSpPr>
          <p:cNvPr id="32" name="组合 31"/>
          <p:cNvGrpSpPr/>
          <p:nvPr/>
        </p:nvGrpSpPr>
        <p:grpSpPr>
          <a:xfrm>
            <a:off x="1190180" y="3243761"/>
            <a:ext cx="762604" cy="721881"/>
            <a:chOff x="1400045" y="3905250"/>
            <a:chExt cx="673764" cy="721881"/>
          </a:xfrm>
        </p:grpSpPr>
        <p:sp>
          <p:nvSpPr>
            <p:cNvPr id="6" name="圆角矩形 5"/>
            <p:cNvSpPr/>
            <p:nvPr/>
          </p:nvSpPr>
          <p:spPr>
            <a:xfrm>
              <a:off x="1400045" y="4025900"/>
              <a:ext cx="45719" cy="426606"/>
            </a:xfrm>
            <a:prstGeom prst="roundRect">
              <a:avLst>
                <a:gd name="adj" fmla="val 50000"/>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8" name="圆角矩形 27"/>
            <p:cNvSpPr/>
            <p:nvPr/>
          </p:nvSpPr>
          <p:spPr>
            <a:xfrm>
              <a:off x="1557056" y="4054475"/>
              <a:ext cx="45719" cy="57265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9" name="圆角矩形 28"/>
            <p:cNvSpPr/>
            <p:nvPr/>
          </p:nvSpPr>
          <p:spPr>
            <a:xfrm>
              <a:off x="1714067" y="3905250"/>
              <a:ext cx="45719" cy="6679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0" name="圆角矩形 29"/>
            <p:cNvSpPr/>
            <p:nvPr/>
          </p:nvSpPr>
          <p:spPr>
            <a:xfrm>
              <a:off x="1871078" y="3990975"/>
              <a:ext cx="45719" cy="4095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 name="圆角矩形 30"/>
            <p:cNvSpPr/>
            <p:nvPr/>
          </p:nvSpPr>
          <p:spPr>
            <a:xfrm>
              <a:off x="2028090" y="4054475"/>
              <a:ext cx="45719" cy="3460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p:cNvSpPr txBox="1"/>
          <p:nvPr/>
        </p:nvSpPr>
        <p:spPr>
          <a:xfrm>
            <a:off x="5109845" y="3218815"/>
            <a:ext cx="4800600" cy="645795"/>
          </a:xfrm>
          <a:prstGeom prst="rect">
            <a:avLst/>
          </a:prstGeom>
          <a:noFill/>
        </p:spPr>
        <p:txBody>
          <a:bodyPr wrap="none" lIns="0" tIns="0" rIns="0" bIns="0" rtlCol="0">
            <a:spAutoFit/>
            <a:scene3d>
              <a:camera prst="orthographicFront"/>
              <a:lightRig rig="threePt" dir="t"/>
            </a:scene3d>
            <a:sp3d contourW="12700"/>
          </a:bodyPr>
          <a:lstStyle/>
          <a:p>
            <a:r>
              <a:rPr lang="zh-CN" altLang="en-US" sz="4200" dirty="0">
                <a:solidFill>
                  <a:schemeClr val="accent1"/>
                </a:solidFill>
                <a:latin typeface="+mj-ea"/>
                <a:ea typeface="+mj-ea"/>
                <a:cs typeface="字魂59号-创粗黑" panose="00000500000000000000" pitchFamily="2" charset="-122"/>
                <a:sym typeface="字魂59号-创粗黑" panose="00000500000000000000" pitchFamily="2" charset="-122"/>
              </a:rPr>
              <a:t>从实验班和飞桨</a:t>
            </a:r>
            <a:r>
              <a:rPr lang="zh-CN" altLang="en-US" sz="4200" dirty="0">
                <a:solidFill>
                  <a:schemeClr val="accent1"/>
                </a:solidFill>
                <a:latin typeface="+mj-ea"/>
                <a:ea typeface="+mj-ea"/>
                <a:cs typeface="字魂59号-创粗黑" panose="00000500000000000000" pitchFamily="2" charset="-122"/>
                <a:sym typeface="字魂59号-创粗黑" panose="00000500000000000000" pitchFamily="2" charset="-122"/>
              </a:rPr>
              <a:t>开始</a:t>
            </a:r>
            <a:endParaRPr lang="zh-CN" altLang="en-US" sz="4200" dirty="0">
              <a:solidFill>
                <a:schemeClr val="accent1"/>
              </a:solidFill>
              <a:latin typeface="+mj-ea"/>
              <a:ea typeface="+mj-ea"/>
              <a:cs typeface="字魂59号-创粗黑" panose="00000500000000000000" pitchFamily="2" charset="-122"/>
              <a:sym typeface="字魂59号-创粗黑" panose="00000500000000000000"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408940" y="382059"/>
            <a:ext cx="2743200" cy="368935"/>
          </a:xfrm>
          <a:prstGeom prst="rect">
            <a:avLst/>
          </a:prstGeom>
          <a:noFill/>
        </p:spPr>
        <p:txBody>
          <a:bodyPr wrap="none" lIns="0" tIns="0" rIns="0" bIns="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从飞桨和实验班开始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同心圆 32"/>
          <p:cNvSpPr/>
          <p:nvPr/>
        </p:nvSpPr>
        <p:spPr>
          <a:xfrm>
            <a:off x="180725"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3" name="文本框 2"/>
          <p:cNvSpPr txBox="1"/>
          <p:nvPr/>
        </p:nvSpPr>
        <p:spPr>
          <a:xfrm>
            <a:off x="454025" y="971550"/>
            <a:ext cx="11516360" cy="4799965"/>
          </a:xfrm>
          <a:prstGeom prst="rect">
            <a:avLst/>
          </a:prstGeom>
          <a:noFill/>
        </p:spPr>
        <p:txBody>
          <a:bodyPr wrap="square" rtlCol="0">
            <a:spAutoFit/>
          </a:bodyPr>
          <a:p>
            <a:pPr marL="285750" indent="-285750">
              <a:buFont typeface="Arial" panose="020B0604020202020204" pitchFamily="34" charset="0"/>
              <a:buChar char="•"/>
            </a:pPr>
            <a:r>
              <a:rPr lang="en-US" altLang="zh-CN"/>
              <a:t>2018</a:t>
            </a:r>
            <a:r>
              <a:rPr lang="zh-CN" altLang="en-US"/>
              <a:t>年我参加高考并且一志愿录取到河南理工大学计算机科学与技术学院（高考志愿</a:t>
            </a:r>
            <a:r>
              <a:rPr lang="zh-CN" altLang="en-US"/>
              <a:t>填报全部计算机</a:t>
            </a:r>
            <a:r>
              <a:rPr lang="zh-CN" altLang="en-US"/>
              <a:t>专业）</a:t>
            </a:r>
            <a:endParaRPr lang="zh-CN" altLang="en-US"/>
          </a:p>
          <a:p>
            <a:pPr marL="285750" indent="-285750">
              <a:buFont typeface="Arial" panose="020B0604020202020204" pitchFamily="34" charset="0"/>
              <a:buChar char="•"/>
            </a:pPr>
            <a:r>
              <a:rPr lang="en-US" altLang="zh-CN">
                <a:solidFill>
                  <a:srgbClr val="FF0000"/>
                </a:solidFill>
              </a:rPr>
              <a:t>2018</a:t>
            </a:r>
            <a:r>
              <a:rPr lang="zh-CN" altLang="en-US"/>
              <a:t>年</a:t>
            </a:r>
            <a:r>
              <a:rPr lang="en-US" altLang="zh-CN"/>
              <a:t>9</a:t>
            </a:r>
            <a:r>
              <a:rPr lang="zh-CN" altLang="en-US"/>
              <a:t>月</a:t>
            </a:r>
            <a:r>
              <a:rPr lang="en-US" altLang="zh-CN"/>
              <a:t>20</a:t>
            </a:r>
            <a:r>
              <a:rPr lang="zh-CN" altLang="en-US"/>
              <a:t>日，我被选拔进入到计算机学院实验</a:t>
            </a:r>
            <a:r>
              <a:rPr lang="zh-CN" altLang="en-US"/>
              <a:t>班</a:t>
            </a:r>
            <a:endParaRPr lang="zh-CN" altLang="en-US"/>
          </a:p>
          <a:p>
            <a:pPr marL="285750" indent="-285750">
              <a:buFont typeface="Arial" panose="020B0604020202020204" pitchFamily="34" charset="0"/>
              <a:buChar char="•"/>
            </a:pPr>
            <a:r>
              <a:rPr lang="en-US" altLang="zh-CN"/>
              <a:t>2018</a:t>
            </a:r>
            <a:r>
              <a:rPr lang="zh-CN" altLang="en-US"/>
              <a:t>年</a:t>
            </a:r>
            <a:r>
              <a:rPr lang="en-US" altLang="zh-CN"/>
              <a:t>10</a:t>
            </a:r>
            <a:r>
              <a:rPr lang="zh-CN" altLang="en-US"/>
              <a:t>月</a:t>
            </a:r>
            <a:r>
              <a:rPr lang="en-US" altLang="zh-CN"/>
              <a:t>-2019</a:t>
            </a:r>
            <a:r>
              <a:rPr lang="zh-CN" altLang="en-US"/>
              <a:t>年</a:t>
            </a:r>
            <a:r>
              <a:rPr lang="en-US" altLang="zh-CN"/>
              <a:t>6</a:t>
            </a:r>
            <a:r>
              <a:rPr lang="zh-CN" altLang="en-US"/>
              <a:t>月，大一以及大二上我一直在参加各种志愿活动，学学</a:t>
            </a:r>
            <a:r>
              <a:rPr lang="en-US" altLang="zh-CN"/>
              <a:t>Jave</a:t>
            </a:r>
            <a:r>
              <a:rPr lang="zh-CN" altLang="en-US"/>
              <a:t>，学学</a:t>
            </a:r>
            <a:r>
              <a:rPr lang="en-US" altLang="zh-CN"/>
              <a:t>HTML</a:t>
            </a:r>
            <a:r>
              <a:rPr lang="zh-CN" altLang="en-US"/>
              <a:t>，没事还去打打</a:t>
            </a:r>
            <a:r>
              <a:rPr lang="en-US" altLang="zh-CN"/>
              <a:t>ACM</a:t>
            </a:r>
            <a:r>
              <a:rPr lang="zh-CN" altLang="en-US"/>
              <a:t>竞赛，去买了一些学生服务器去建博客建</a:t>
            </a:r>
            <a:r>
              <a:rPr lang="zh-CN" altLang="en-US"/>
              <a:t>网站</a:t>
            </a:r>
            <a:endParaRPr lang="zh-CN" altLang="en-US"/>
          </a:p>
          <a:p>
            <a:pPr marL="285750" indent="-285750">
              <a:buFont typeface="Arial" panose="020B0604020202020204" pitchFamily="34" charset="0"/>
              <a:buChar char="•"/>
            </a:pPr>
            <a:r>
              <a:rPr lang="en-US" altLang="zh-CN"/>
              <a:t>2019</a:t>
            </a:r>
            <a:r>
              <a:rPr lang="zh-CN" altLang="en-US"/>
              <a:t>年</a:t>
            </a:r>
            <a:r>
              <a:rPr lang="en-US" altLang="zh-CN"/>
              <a:t>7</a:t>
            </a:r>
            <a:r>
              <a:rPr lang="zh-CN" altLang="en-US"/>
              <a:t>月，我留在了学校实验室，跟随王建芳老师学习推荐系统相关内容，这段时间让我增长最多的不是推荐系统的各种算法，而是机器学习、深度学习的基础知识和</a:t>
            </a:r>
            <a:r>
              <a:rPr lang="en-US" altLang="zh-CN"/>
              <a:t>Python</a:t>
            </a:r>
            <a:r>
              <a:rPr lang="zh-CN" altLang="en-US"/>
              <a:t>编程，我开始逐渐的学会了去调参、去写一些简单的</a:t>
            </a:r>
            <a:r>
              <a:rPr lang="zh-CN" altLang="en-US"/>
              <a:t>网络</a:t>
            </a:r>
            <a:endParaRPr lang="zh-CN" altLang="en-US"/>
          </a:p>
          <a:p>
            <a:pPr marL="285750" indent="-285750">
              <a:buFont typeface="Arial" panose="020B0604020202020204" pitchFamily="34" charset="0"/>
              <a:buChar char="•"/>
            </a:pPr>
            <a:r>
              <a:rPr lang="en-US" altLang="zh-CN">
                <a:solidFill>
                  <a:srgbClr val="FF0000"/>
                </a:solidFill>
              </a:rPr>
              <a:t>2019</a:t>
            </a:r>
            <a:r>
              <a:rPr lang="zh-CN" altLang="en-US"/>
              <a:t>年</a:t>
            </a:r>
            <a:r>
              <a:rPr lang="en-US" altLang="zh-CN"/>
              <a:t>10</a:t>
            </a:r>
            <a:r>
              <a:rPr lang="zh-CN" altLang="en-US"/>
              <a:t>月</a:t>
            </a:r>
            <a:r>
              <a:rPr lang="en-US" altLang="zh-CN"/>
              <a:t>31</a:t>
            </a:r>
            <a:r>
              <a:rPr lang="zh-CN" altLang="en-US"/>
              <a:t>日，我与两位同学请假去北京参加了第一届北京智源大会，这次大会让我开始看到这个行业</a:t>
            </a:r>
            <a:r>
              <a:rPr lang="zh-CN" altLang="en-US"/>
              <a:t>巨大潜力</a:t>
            </a:r>
            <a:endParaRPr lang="zh-CN" altLang="en-US"/>
          </a:p>
          <a:p>
            <a:pPr marL="285750" indent="-285750">
              <a:buFont typeface="Arial" panose="020B0604020202020204" pitchFamily="34" charset="0"/>
              <a:buChar char="•"/>
            </a:pPr>
            <a:r>
              <a:rPr lang="en-US" altLang="zh-CN"/>
              <a:t>2020</a:t>
            </a:r>
            <a:r>
              <a:rPr lang="zh-CN" altLang="en-US"/>
              <a:t>年</a:t>
            </a:r>
            <a:r>
              <a:rPr lang="en-US" altLang="zh-CN"/>
              <a:t>-2022</a:t>
            </a:r>
            <a:r>
              <a:rPr lang="zh-CN" altLang="en-US"/>
              <a:t>年，我开始接触各类算法学习（</a:t>
            </a:r>
            <a:r>
              <a:rPr lang="zh-CN" altLang="en-US"/>
              <a:t>课上），在芦老师的指导下参加了</a:t>
            </a:r>
            <a:r>
              <a:rPr lang="zh-CN" altLang="en-US"/>
              <a:t>很多数据科学竞赛，参加各种应用创新赛，这些赛事让我积累了足够的经验，并且在这期间，百度飞桨让我第一次拥有了荣誉的归属感</a:t>
            </a:r>
            <a:r>
              <a:rPr lang="en-US" altLang="zh-CN"/>
              <a:t>-PPDE</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indent="0">
              <a:buFont typeface="Arial" panose="020B0604020202020204" pitchFamily="34" charset="0"/>
              <a:buNone/>
            </a:pPr>
            <a:r>
              <a:rPr lang="zh-CN" altLang="en-US"/>
              <a:t>总结这段本科学习经历：王建芳老师的指导让我入门了机器学习与深度学习基础；芦碧波老师让我对横向课题和竞赛有了深刻的工程经验；百度飞桨带给了我极大的知识和荣誉积累；最后是我自己的</a:t>
            </a:r>
            <a:r>
              <a:rPr lang="en-US" altLang="zh-CN"/>
              <a:t>“</a:t>
            </a:r>
            <a:r>
              <a:rPr lang="zh-CN" altLang="en-US"/>
              <a:t>桀骜不驯</a:t>
            </a:r>
            <a:r>
              <a:rPr lang="en-US" altLang="zh-CN"/>
              <a:t>”</a:t>
            </a:r>
            <a:r>
              <a:rPr lang="zh-CN" altLang="en-US"/>
              <a:t>。以上这些过程从本科一直影响我到现在！它们都是我必不可少的巨大财富也是我后来成功的强大</a:t>
            </a:r>
            <a:r>
              <a:rPr lang="zh-CN" altLang="en-US"/>
              <a:t>支撑。</a:t>
            </a:r>
            <a:endParaRPr lang="zh-CN" altLang="en-US"/>
          </a:p>
        </p:txBody>
      </p:sp>
      <p:pic>
        <p:nvPicPr>
          <p:cNvPr id="4" name="图片 3"/>
          <p:cNvPicPr>
            <a:picLocks noChangeAspect="1"/>
          </p:cNvPicPr>
          <p:nvPr/>
        </p:nvPicPr>
        <p:blipFill>
          <a:blip r:embed="rId1"/>
          <a:srcRect l="20665" t="14865" r="10840" b="14781"/>
          <a:stretch>
            <a:fillRect/>
          </a:stretch>
        </p:blipFill>
        <p:spPr>
          <a:xfrm>
            <a:off x="1540510" y="819150"/>
            <a:ext cx="3129915" cy="5718175"/>
          </a:xfrm>
          <a:prstGeom prst="rect">
            <a:avLst/>
          </a:prstGeom>
        </p:spPr>
      </p:pic>
      <p:pic>
        <p:nvPicPr>
          <p:cNvPr id="5" name="图片 4"/>
          <p:cNvPicPr>
            <a:picLocks noChangeAspect="1"/>
          </p:cNvPicPr>
          <p:nvPr/>
        </p:nvPicPr>
        <p:blipFill>
          <a:blip r:embed="rId2"/>
          <a:stretch>
            <a:fillRect/>
          </a:stretch>
        </p:blipFill>
        <p:spPr>
          <a:xfrm>
            <a:off x="5250180" y="1571625"/>
            <a:ext cx="5597525" cy="4199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5"/>
                                        </p:tgtEl>
                                        <p:attrNameLst>
                                          <p:attrName>ppt_x</p:attrName>
                                        </p:attrNameLst>
                                      </p:cBhvr>
                                      <p:tavLst>
                                        <p:tav tm="0">
                                          <p:val>
                                            <p:strVal val="ppt_x"/>
                                          </p:val>
                                        </p:tav>
                                        <p:tav tm="100000">
                                          <p:val>
                                            <p:strVal val="ppt_x"/>
                                          </p:val>
                                        </p:tav>
                                      </p:tavLst>
                                    </p:anim>
                                    <p:anim calcmode="lin" valueType="num">
                                      <p:cBhvr additive="base">
                                        <p:cTn id="23" dur="500"/>
                                        <p:tgtEl>
                                          <p:spTgt spid="5"/>
                                        </p:tgtEl>
                                        <p:attrNameLst>
                                          <p:attrName>ppt_y</p:attrName>
                                        </p:attrNameLst>
                                      </p:cBhvr>
                                      <p:tavLst>
                                        <p:tav tm="0">
                                          <p:val>
                                            <p:strVal val="ppt_y"/>
                                          </p:val>
                                        </p:tav>
                                        <p:tav tm="100000">
                                          <p:val>
                                            <p:strVal val="1+ppt_h/2"/>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408940" y="382059"/>
            <a:ext cx="2743200" cy="368935"/>
          </a:xfrm>
          <a:prstGeom prst="rect">
            <a:avLst/>
          </a:prstGeom>
          <a:noFill/>
        </p:spPr>
        <p:txBody>
          <a:bodyPr wrap="none" lIns="0" tIns="0" rIns="0" bIns="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从飞桨和实验班开始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同心圆 32"/>
          <p:cNvSpPr/>
          <p:nvPr/>
        </p:nvSpPr>
        <p:spPr>
          <a:xfrm>
            <a:off x="180725"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pic>
        <p:nvPicPr>
          <p:cNvPr id="3" name="图片 2"/>
          <p:cNvPicPr>
            <a:picLocks noChangeAspect="1"/>
          </p:cNvPicPr>
          <p:nvPr>
            <p:custDataLst>
              <p:tags r:id="rId1"/>
            </p:custDataLst>
          </p:nvPr>
        </p:nvPicPr>
        <p:blipFill>
          <a:blip r:embed="rId2"/>
          <a:stretch>
            <a:fillRect/>
          </a:stretch>
        </p:blipFill>
        <p:spPr>
          <a:xfrm>
            <a:off x="408940" y="1437005"/>
            <a:ext cx="11422380" cy="5144770"/>
          </a:xfrm>
          <a:prstGeom prst="rect">
            <a:avLst/>
          </a:prstGeom>
        </p:spPr>
      </p:pic>
      <p:sp>
        <p:nvSpPr>
          <p:cNvPr id="4" name="文本框 3"/>
          <p:cNvSpPr txBox="1"/>
          <p:nvPr/>
        </p:nvSpPr>
        <p:spPr>
          <a:xfrm>
            <a:off x="408940" y="848995"/>
            <a:ext cx="11400155" cy="368300"/>
          </a:xfrm>
          <a:prstGeom prst="rect">
            <a:avLst/>
          </a:prstGeom>
          <a:noFill/>
        </p:spPr>
        <p:txBody>
          <a:bodyPr wrap="square" rtlCol="0">
            <a:spAutoFit/>
          </a:bodyPr>
          <a:p>
            <a:r>
              <a:rPr lang="zh-CN" altLang="en-US"/>
              <a:t>百度飞桨</a:t>
            </a:r>
            <a:r>
              <a:rPr lang="zh-CN" altLang="en-US"/>
              <a:t>是一个源于产业实践的开源深度学习平台</a:t>
            </a:r>
            <a:endParaRPr lang="zh-CN" altLang="en-US"/>
          </a:p>
        </p:txBody>
      </p:sp>
      <p:sp>
        <p:nvSpPr>
          <p:cNvPr id="5" name="矩形 4"/>
          <p:cNvSpPr/>
          <p:nvPr/>
        </p:nvSpPr>
        <p:spPr>
          <a:xfrm>
            <a:off x="2069465" y="1738630"/>
            <a:ext cx="3034030" cy="7626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5330825" y="1727200"/>
            <a:ext cx="2997200" cy="78041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408940" y="382059"/>
            <a:ext cx="2743200" cy="368935"/>
          </a:xfrm>
          <a:prstGeom prst="rect">
            <a:avLst/>
          </a:prstGeom>
          <a:noFill/>
        </p:spPr>
        <p:txBody>
          <a:bodyPr wrap="none" lIns="0" tIns="0" rIns="0" bIns="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从飞桨和实验班开始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同心圆 32"/>
          <p:cNvSpPr/>
          <p:nvPr/>
        </p:nvSpPr>
        <p:spPr>
          <a:xfrm>
            <a:off x="180725"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grpSp>
        <p:nvGrpSpPr>
          <p:cNvPr id="80" name="组合 79"/>
          <p:cNvGrpSpPr/>
          <p:nvPr/>
        </p:nvGrpSpPr>
        <p:grpSpPr>
          <a:xfrm>
            <a:off x="5213503" y="2126692"/>
            <a:ext cx="2416305" cy="3044631"/>
            <a:chOff x="620689" y="2126692"/>
            <a:chExt cx="2416305" cy="3044631"/>
          </a:xfrm>
        </p:grpSpPr>
        <p:sp>
          <p:nvSpPr>
            <p:cNvPr id="81" name="圆角矩形 80"/>
            <p:cNvSpPr/>
            <p:nvPr/>
          </p:nvSpPr>
          <p:spPr>
            <a:xfrm>
              <a:off x="620689" y="2126692"/>
              <a:ext cx="2416305" cy="3044631"/>
            </a:xfrm>
            <a:prstGeom prst="roundRect">
              <a:avLst>
                <a:gd name="adj" fmla="val 904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2" name="文本框 81"/>
            <p:cNvSpPr txBox="1"/>
            <p:nvPr/>
          </p:nvSpPr>
          <p:spPr>
            <a:xfrm>
              <a:off x="774783" y="2291200"/>
              <a:ext cx="508000" cy="384175"/>
            </a:xfrm>
            <a:prstGeom prst="rect">
              <a:avLst/>
            </a:prstGeom>
            <a:noFill/>
          </p:spPr>
          <p:txBody>
            <a:bodyPr wrap="none" lIns="0" tIns="0" rIns="0" bIns="0">
              <a:spAutoFit/>
            </a:bodyPr>
            <a:lstStyle/>
            <a:p>
              <a:pPr>
                <a:lnSpc>
                  <a:spcPct val="125000"/>
                </a:lnSpc>
              </a:pPr>
              <a:r>
                <a:rPr lang="zh-CN" altLang="en-US" sz="2000" dirty="0">
                  <a:solidFill>
                    <a:schemeClr val="accent1"/>
                  </a:solidFill>
                  <a:latin typeface="微软雅黑" panose="020B0503020204020204" pitchFamily="34" charset="-122"/>
                  <a:ea typeface="微软雅黑" panose="020B0503020204020204" pitchFamily="34" charset="-122"/>
                </a:rPr>
                <a:t>竞赛</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774783" y="3283364"/>
              <a:ext cx="2108118" cy="538480"/>
            </a:xfrm>
            <a:prstGeom prst="rect">
              <a:avLst/>
            </a:prstGeom>
            <a:noFill/>
          </p:spPr>
          <p:txBody>
            <a:bodyPr wrap="square" lIns="0" tIns="0" rIns="0" bIns="0">
              <a:spAutoFit/>
            </a:bodyPr>
            <a:lstStyle/>
            <a:p>
              <a:pPr algn="just">
                <a:lnSpc>
                  <a:spcPct val="125000"/>
                </a:lnSpc>
              </a:pPr>
              <a:r>
                <a:rPr lang="zh-CN" altLang="en-US" sz="1400" dirty="0"/>
                <a:t>国赛、会议</a:t>
              </a:r>
              <a:r>
                <a:rPr lang="en-US" altLang="zh-CN" sz="1400" dirty="0"/>
                <a:t>Workshop</a:t>
              </a:r>
              <a:r>
                <a:rPr lang="zh-CN" altLang="en-US" sz="1400" dirty="0"/>
                <a:t>、学习赛，从实践中磨砺</a:t>
              </a:r>
              <a:r>
                <a:rPr lang="zh-CN" altLang="en-US" sz="1400" dirty="0"/>
                <a:t>自己</a:t>
              </a:r>
              <a:endParaRPr lang="zh-CN" altLang="en-US" sz="1400" dirty="0"/>
            </a:p>
          </p:txBody>
        </p:sp>
        <p:sp>
          <p:nvSpPr>
            <p:cNvPr id="84" name="椭圆 83"/>
            <p:cNvSpPr/>
            <p:nvPr/>
          </p:nvSpPr>
          <p:spPr>
            <a:xfrm>
              <a:off x="2756802" y="4891131"/>
              <a:ext cx="126098" cy="1260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85" name="组合 84"/>
          <p:cNvGrpSpPr/>
          <p:nvPr/>
        </p:nvGrpSpPr>
        <p:grpSpPr>
          <a:xfrm>
            <a:off x="8453767" y="2126692"/>
            <a:ext cx="2416305" cy="3044631"/>
            <a:chOff x="620689" y="2126692"/>
            <a:chExt cx="2416305" cy="3044631"/>
          </a:xfrm>
        </p:grpSpPr>
        <p:sp>
          <p:nvSpPr>
            <p:cNvPr id="86" name="圆角矩形 85"/>
            <p:cNvSpPr/>
            <p:nvPr/>
          </p:nvSpPr>
          <p:spPr>
            <a:xfrm>
              <a:off x="620689" y="2126692"/>
              <a:ext cx="2416305" cy="3044631"/>
            </a:xfrm>
            <a:prstGeom prst="roundRect">
              <a:avLst>
                <a:gd name="adj" fmla="val 904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7" name="文本框 86"/>
            <p:cNvSpPr txBox="1"/>
            <p:nvPr/>
          </p:nvSpPr>
          <p:spPr>
            <a:xfrm>
              <a:off x="774783" y="2291200"/>
              <a:ext cx="508000" cy="384175"/>
            </a:xfrm>
            <a:prstGeom prst="rect">
              <a:avLst/>
            </a:prstGeom>
            <a:noFill/>
          </p:spPr>
          <p:txBody>
            <a:bodyPr wrap="none" lIns="0" tIns="0" rIns="0" bIns="0">
              <a:spAutoFit/>
            </a:bodyPr>
            <a:lstStyle/>
            <a:p>
              <a:pPr>
                <a:lnSpc>
                  <a:spcPct val="125000"/>
                </a:lnSpc>
              </a:pPr>
              <a:r>
                <a:rPr lang="zh-CN" altLang="en-US" sz="2000" dirty="0">
                  <a:solidFill>
                    <a:schemeClr val="accent1"/>
                  </a:solidFill>
                  <a:latin typeface="微软雅黑" panose="020B0503020204020204" pitchFamily="34" charset="-122"/>
                  <a:ea typeface="微软雅黑" panose="020B0503020204020204" pitchFamily="34" charset="-122"/>
                </a:rPr>
                <a:t>荣誉</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774783" y="3283364"/>
              <a:ext cx="2108118" cy="1076960"/>
            </a:xfrm>
            <a:prstGeom prst="rect">
              <a:avLst/>
            </a:prstGeom>
            <a:noFill/>
          </p:spPr>
          <p:txBody>
            <a:bodyPr wrap="square" lIns="0" tIns="0" rIns="0" bIns="0">
              <a:spAutoFit/>
            </a:bodyPr>
            <a:lstStyle/>
            <a:p>
              <a:pPr algn="just">
                <a:lnSpc>
                  <a:spcPct val="125000"/>
                </a:lnSpc>
              </a:pPr>
              <a:r>
                <a:rPr lang="zh-CN" altLang="en-US" sz="1400" dirty="0"/>
                <a:t>优质的项目会被加精，会被邀请到官方直播间做演讲，会拿到</a:t>
              </a:r>
              <a:r>
                <a:rPr lang="en-US" altLang="zh-CN" sz="1400" dirty="0"/>
                <a:t>PPDE</a:t>
              </a:r>
              <a:r>
                <a:rPr lang="zh-CN" altLang="en-US" sz="1400" dirty="0"/>
                <a:t>的申请</a:t>
              </a:r>
              <a:r>
                <a:rPr lang="zh-CN" altLang="en-US" sz="1400" dirty="0"/>
                <a:t>资格</a:t>
              </a:r>
              <a:endParaRPr lang="zh-CN" altLang="en-US" sz="1400" dirty="0"/>
            </a:p>
          </p:txBody>
        </p:sp>
        <p:sp>
          <p:nvSpPr>
            <p:cNvPr id="89" name="椭圆 88"/>
            <p:cNvSpPr/>
            <p:nvPr/>
          </p:nvSpPr>
          <p:spPr>
            <a:xfrm>
              <a:off x="2756802" y="4891131"/>
              <a:ext cx="126098" cy="1260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8" name="组合 47"/>
          <p:cNvGrpSpPr/>
          <p:nvPr/>
        </p:nvGrpSpPr>
        <p:grpSpPr>
          <a:xfrm>
            <a:off x="1819569" y="2126692"/>
            <a:ext cx="2416305" cy="3044631"/>
            <a:chOff x="620689" y="2126692"/>
            <a:chExt cx="2416305" cy="3044631"/>
          </a:xfrm>
        </p:grpSpPr>
        <p:sp>
          <p:nvSpPr>
            <p:cNvPr id="61" name="圆角矩形 60"/>
            <p:cNvSpPr/>
            <p:nvPr/>
          </p:nvSpPr>
          <p:spPr>
            <a:xfrm>
              <a:off x="620689" y="2126692"/>
              <a:ext cx="2416305" cy="3044631"/>
            </a:xfrm>
            <a:prstGeom prst="roundRect">
              <a:avLst>
                <a:gd name="adj" fmla="val 904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4" name="文本框 63"/>
            <p:cNvSpPr txBox="1"/>
            <p:nvPr/>
          </p:nvSpPr>
          <p:spPr>
            <a:xfrm>
              <a:off x="774783" y="2291200"/>
              <a:ext cx="508000" cy="384175"/>
            </a:xfrm>
            <a:prstGeom prst="rect">
              <a:avLst/>
            </a:prstGeom>
            <a:noFill/>
          </p:spPr>
          <p:txBody>
            <a:bodyPr wrap="none" lIns="0" tIns="0" rIns="0" bIns="0">
              <a:spAutoFit/>
            </a:bodyPr>
            <a:lstStyle/>
            <a:p>
              <a:pPr>
                <a:lnSpc>
                  <a:spcPct val="125000"/>
                </a:lnSpc>
              </a:pPr>
              <a:r>
                <a:rPr lang="zh-CN" altLang="en-US" sz="2000" dirty="0">
                  <a:solidFill>
                    <a:schemeClr val="accent1"/>
                  </a:solidFill>
                  <a:latin typeface="微软雅黑" panose="020B0503020204020204" pitchFamily="34" charset="-122"/>
                  <a:ea typeface="微软雅黑" panose="020B0503020204020204" pitchFamily="34" charset="-122"/>
                </a:rPr>
                <a:t>学习</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774783" y="3283364"/>
              <a:ext cx="2108118" cy="1076960"/>
            </a:xfrm>
            <a:prstGeom prst="rect">
              <a:avLst/>
            </a:prstGeom>
            <a:noFill/>
          </p:spPr>
          <p:txBody>
            <a:bodyPr wrap="square" lIns="0" tIns="0" rIns="0" bIns="0">
              <a:spAutoFit/>
            </a:bodyPr>
            <a:lstStyle/>
            <a:p>
              <a:pPr algn="just">
                <a:lnSpc>
                  <a:spcPct val="125000"/>
                </a:lnSpc>
              </a:pPr>
              <a:r>
                <a:rPr lang="zh-CN" altLang="en-US" sz="1400" dirty="0"/>
                <a:t>基础课、进阶课、名师课、实践课应用尽有，不仅能体验知识还能体验上手抛出代码的</a:t>
              </a:r>
              <a:r>
                <a:rPr lang="zh-CN" altLang="en-US" sz="1400" dirty="0"/>
                <a:t>快感</a:t>
              </a:r>
              <a:endParaRPr lang="zh-CN" altLang="en-US" sz="1400" dirty="0"/>
            </a:p>
          </p:txBody>
        </p:sp>
        <p:sp>
          <p:nvSpPr>
            <p:cNvPr id="47" name="椭圆 46"/>
            <p:cNvSpPr/>
            <p:nvPr/>
          </p:nvSpPr>
          <p:spPr>
            <a:xfrm>
              <a:off x="2756802" y="4891131"/>
              <a:ext cx="126098" cy="1260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408940" y="382059"/>
            <a:ext cx="2743200" cy="368935"/>
          </a:xfrm>
          <a:prstGeom prst="rect">
            <a:avLst/>
          </a:prstGeom>
          <a:noFill/>
        </p:spPr>
        <p:txBody>
          <a:bodyPr wrap="none" lIns="0" tIns="0" rIns="0" bIns="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从飞桨和实验班开始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同心圆 32"/>
          <p:cNvSpPr/>
          <p:nvPr/>
        </p:nvSpPr>
        <p:spPr>
          <a:xfrm>
            <a:off x="180725" y="469587"/>
            <a:ext cx="190274" cy="190274"/>
          </a:xfrm>
          <a:prstGeom prst="donut">
            <a:avLst>
              <a:gd name="adj" fmla="val 232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7" name="文本框 6"/>
          <p:cNvSpPr txBox="1"/>
          <p:nvPr/>
        </p:nvSpPr>
        <p:spPr>
          <a:xfrm>
            <a:off x="441960" y="873760"/>
            <a:ext cx="11374755" cy="2030095"/>
          </a:xfrm>
          <a:prstGeom prst="rect">
            <a:avLst/>
          </a:prstGeom>
          <a:noFill/>
        </p:spPr>
        <p:txBody>
          <a:bodyPr wrap="square" rtlCol="0">
            <a:spAutoFit/>
          </a:bodyPr>
          <a:p>
            <a:pPr marL="285750" indent="-285750">
              <a:buFont typeface="Arial" panose="020B0604020202020204" pitchFamily="34" charset="0"/>
              <a:buChar char="•"/>
            </a:pPr>
            <a:r>
              <a:rPr lang="zh-CN" altLang="en-US"/>
              <a:t>找清楚自己的定位。作为计算机学生，我十分不提倡去学生会、各种兴趣团，大一大二可以去玩一下，但是到了大三，如果你还一股脑的进去，那就是对自己的不负责任。如果你想要读研甚至读博深造，你要清楚现在的老师已经不是当初的老师了，热点技术带来了技术革新和发展机遇。以现在澳门理工大学大数据与物联网为例，近</a:t>
            </a:r>
            <a:r>
              <a:rPr lang="en-US" altLang="zh-CN"/>
              <a:t>95%</a:t>
            </a:r>
            <a:r>
              <a:rPr lang="zh-CN" altLang="en-US"/>
              <a:t>的老师全部从事</a:t>
            </a:r>
            <a:r>
              <a:rPr lang="en-US" altLang="zh-CN"/>
              <a:t>AI</a:t>
            </a:r>
            <a:r>
              <a:rPr lang="zh-CN" altLang="en-US"/>
              <a:t>相关工作，尤其是</a:t>
            </a:r>
            <a:r>
              <a:rPr lang="en-US" altLang="zh-CN"/>
              <a:t>CV</a:t>
            </a:r>
            <a:r>
              <a:rPr lang="zh-CN" altLang="en-US"/>
              <a:t>、</a:t>
            </a:r>
            <a:r>
              <a:rPr lang="en-US" altLang="zh-CN"/>
              <a:t>AI</a:t>
            </a:r>
            <a:r>
              <a:rPr lang="zh-CN" altLang="en-US"/>
              <a:t>生物</a:t>
            </a:r>
            <a:r>
              <a:rPr lang="zh-CN" altLang="en-US"/>
              <a:t>制药以及多模态。如果你打算就业，不管是</a:t>
            </a:r>
            <a:r>
              <a:rPr lang="en-US" altLang="zh-CN"/>
              <a:t>ACM</a:t>
            </a:r>
            <a:r>
              <a:rPr lang="zh-CN" altLang="en-US"/>
              <a:t>还是</a:t>
            </a:r>
            <a:r>
              <a:rPr lang="en-US" altLang="zh-CN"/>
              <a:t>Java</a:t>
            </a:r>
            <a:r>
              <a:rPr lang="zh-CN" altLang="en-US"/>
              <a:t>学习我都很提倡，这些人才需求</a:t>
            </a:r>
            <a:r>
              <a:rPr lang="zh-CN" altLang="en-US"/>
              <a:t>很大。</a:t>
            </a:r>
            <a:endParaRPr lang="zh-CN" altLang="en-US"/>
          </a:p>
          <a:p>
            <a:pPr marL="285750" indent="-285750">
              <a:buFont typeface="Arial" panose="020B0604020202020204" pitchFamily="34" charset="0"/>
              <a:buChar char="•"/>
            </a:pPr>
            <a:r>
              <a:rPr lang="zh-CN" altLang="en-US"/>
              <a:t>不要把自己的路走窄了。除了把握好大学的课程和自己要做的东西，也要多多吸收各种技术，让自己的路宽敞</a:t>
            </a:r>
            <a:r>
              <a:rPr lang="zh-CN" altLang="en-US"/>
              <a:t>一些。</a:t>
            </a:r>
            <a:endParaRPr lang="zh-CN" altLang="en-US"/>
          </a:p>
        </p:txBody>
      </p:sp>
      <p:pic>
        <p:nvPicPr>
          <p:cNvPr id="8" name="图片 7"/>
          <p:cNvPicPr>
            <a:picLocks noChangeAspect="1"/>
          </p:cNvPicPr>
          <p:nvPr>
            <p:custDataLst>
              <p:tags r:id="rId1"/>
            </p:custDataLst>
          </p:nvPr>
        </p:nvPicPr>
        <p:blipFill>
          <a:blip r:embed="rId2"/>
          <a:stretch>
            <a:fillRect/>
          </a:stretch>
        </p:blipFill>
        <p:spPr>
          <a:xfrm>
            <a:off x="791210" y="2903855"/>
            <a:ext cx="2964815" cy="916305"/>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791210" y="3507105"/>
            <a:ext cx="2964815" cy="1297305"/>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791210" y="4307840"/>
            <a:ext cx="2964815" cy="1280160"/>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791210" y="5107940"/>
            <a:ext cx="2964815" cy="1303020"/>
          </a:xfrm>
          <a:prstGeom prst="rect">
            <a:avLst/>
          </a:prstGeom>
        </p:spPr>
      </p:pic>
      <p:pic>
        <p:nvPicPr>
          <p:cNvPr id="12" name="图片 11"/>
          <p:cNvPicPr>
            <a:picLocks noChangeAspect="1"/>
          </p:cNvPicPr>
          <p:nvPr>
            <p:custDataLst>
              <p:tags r:id="rId9"/>
            </p:custDataLst>
          </p:nvPr>
        </p:nvPicPr>
        <p:blipFill>
          <a:blip r:embed="rId10"/>
          <a:stretch>
            <a:fillRect/>
          </a:stretch>
        </p:blipFill>
        <p:spPr>
          <a:xfrm>
            <a:off x="3797300" y="2903855"/>
            <a:ext cx="2536190" cy="1017270"/>
          </a:xfrm>
          <a:prstGeom prst="rect">
            <a:avLst/>
          </a:prstGeom>
        </p:spPr>
      </p:pic>
      <p:pic>
        <p:nvPicPr>
          <p:cNvPr id="13" name="图片 12"/>
          <p:cNvPicPr>
            <a:picLocks noChangeAspect="1"/>
          </p:cNvPicPr>
          <p:nvPr>
            <p:custDataLst>
              <p:tags r:id="rId11"/>
            </p:custDataLst>
          </p:nvPr>
        </p:nvPicPr>
        <p:blipFill>
          <a:blip r:embed="rId12"/>
          <a:stretch>
            <a:fillRect/>
          </a:stretch>
        </p:blipFill>
        <p:spPr>
          <a:xfrm>
            <a:off x="3797300" y="3507105"/>
            <a:ext cx="2536825" cy="1023620"/>
          </a:xfrm>
          <a:prstGeom prst="rect">
            <a:avLst/>
          </a:prstGeom>
        </p:spPr>
      </p:pic>
      <p:pic>
        <p:nvPicPr>
          <p:cNvPr id="14" name="图片 13"/>
          <p:cNvPicPr>
            <a:picLocks noChangeAspect="1"/>
          </p:cNvPicPr>
          <p:nvPr>
            <p:custDataLst>
              <p:tags r:id="rId13"/>
            </p:custDataLst>
          </p:nvPr>
        </p:nvPicPr>
        <p:blipFill>
          <a:blip r:embed="rId14"/>
          <a:stretch>
            <a:fillRect/>
          </a:stretch>
        </p:blipFill>
        <p:spPr>
          <a:xfrm>
            <a:off x="3797300" y="4166870"/>
            <a:ext cx="2536825" cy="982980"/>
          </a:xfrm>
          <a:prstGeom prst="rect">
            <a:avLst/>
          </a:prstGeom>
        </p:spPr>
      </p:pic>
      <p:pic>
        <p:nvPicPr>
          <p:cNvPr id="15" name="图片 14"/>
          <p:cNvPicPr>
            <a:picLocks noChangeAspect="1"/>
          </p:cNvPicPr>
          <p:nvPr>
            <p:custDataLst>
              <p:tags r:id="rId15"/>
            </p:custDataLst>
          </p:nvPr>
        </p:nvPicPr>
        <p:blipFill>
          <a:blip r:embed="rId16"/>
          <a:stretch>
            <a:fillRect/>
          </a:stretch>
        </p:blipFill>
        <p:spPr>
          <a:xfrm>
            <a:off x="3797300" y="4744085"/>
            <a:ext cx="2536190" cy="1038860"/>
          </a:xfrm>
          <a:prstGeom prst="rect">
            <a:avLst/>
          </a:prstGeom>
        </p:spPr>
      </p:pic>
      <p:pic>
        <p:nvPicPr>
          <p:cNvPr id="16" name="图片 15"/>
          <p:cNvPicPr>
            <a:picLocks noChangeAspect="1"/>
          </p:cNvPicPr>
          <p:nvPr>
            <p:custDataLst>
              <p:tags r:id="rId17"/>
            </p:custDataLst>
          </p:nvPr>
        </p:nvPicPr>
        <p:blipFill>
          <a:blip r:embed="rId18"/>
          <a:stretch>
            <a:fillRect/>
          </a:stretch>
        </p:blipFill>
        <p:spPr>
          <a:xfrm>
            <a:off x="3797300" y="5395595"/>
            <a:ext cx="2529840" cy="1072515"/>
          </a:xfrm>
          <a:prstGeom prst="rect">
            <a:avLst/>
          </a:prstGeom>
        </p:spPr>
      </p:pic>
      <p:pic>
        <p:nvPicPr>
          <p:cNvPr id="17" name="图片 16"/>
          <p:cNvPicPr>
            <a:picLocks noChangeAspect="1"/>
          </p:cNvPicPr>
          <p:nvPr>
            <p:custDataLst>
              <p:tags r:id="rId19"/>
            </p:custDataLst>
          </p:nvPr>
        </p:nvPicPr>
        <p:blipFill>
          <a:blip r:embed="rId20"/>
          <a:stretch>
            <a:fillRect/>
          </a:stretch>
        </p:blipFill>
        <p:spPr>
          <a:xfrm>
            <a:off x="6374765" y="2903855"/>
            <a:ext cx="2639060" cy="1016635"/>
          </a:xfrm>
          <a:prstGeom prst="rect">
            <a:avLst/>
          </a:prstGeom>
        </p:spPr>
      </p:pic>
      <p:pic>
        <p:nvPicPr>
          <p:cNvPr id="18" name="图片 17"/>
          <p:cNvPicPr>
            <a:picLocks noChangeAspect="1"/>
          </p:cNvPicPr>
          <p:nvPr>
            <p:custDataLst>
              <p:tags r:id="rId21"/>
            </p:custDataLst>
          </p:nvPr>
        </p:nvPicPr>
        <p:blipFill>
          <a:blip r:embed="rId22"/>
          <a:stretch>
            <a:fillRect/>
          </a:stretch>
        </p:blipFill>
        <p:spPr>
          <a:xfrm>
            <a:off x="6375400" y="3507105"/>
            <a:ext cx="2640330" cy="1005840"/>
          </a:xfrm>
          <a:prstGeom prst="rect">
            <a:avLst/>
          </a:prstGeom>
        </p:spPr>
      </p:pic>
      <p:pic>
        <p:nvPicPr>
          <p:cNvPr id="19" name="图片 18"/>
          <p:cNvPicPr>
            <a:picLocks noChangeAspect="1"/>
          </p:cNvPicPr>
          <p:nvPr>
            <p:custDataLst>
              <p:tags r:id="rId23"/>
            </p:custDataLst>
          </p:nvPr>
        </p:nvPicPr>
        <p:blipFill>
          <a:blip r:embed="rId24"/>
          <a:stretch>
            <a:fillRect/>
          </a:stretch>
        </p:blipFill>
        <p:spPr>
          <a:xfrm>
            <a:off x="6381115" y="4131310"/>
            <a:ext cx="2625090" cy="1052830"/>
          </a:xfrm>
          <a:prstGeom prst="rect">
            <a:avLst/>
          </a:prstGeom>
        </p:spPr>
      </p:pic>
      <p:pic>
        <p:nvPicPr>
          <p:cNvPr id="20" name="图片 19"/>
          <p:cNvPicPr>
            <a:picLocks noChangeAspect="1"/>
          </p:cNvPicPr>
          <p:nvPr>
            <p:custDataLst>
              <p:tags r:id="rId25"/>
            </p:custDataLst>
          </p:nvPr>
        </p:nvPicPr>
        <p:blipFill>
          <a:blip r:embed="rId26"/>
          <a:stretch>
            <a:fillRect/>
          </a:stretch>
        </p:blipFill>
        <p:spPr>
          <a:xfrm>
            <a:off x="6386830" y="4744085"/>
            <a:ext cx="2634615" cy="1038225"/>
          </a:xfrm>
          <a:prstGeom prst="rect">
            <a:avLst/>
          </a:prstGeom>
        </p:spPr>
      </p:pic>
      <p:pic>
        <p:nvPicPr>
          <p:cNvPr id="21" name="图片 20"/>
          <p:cNvPicPr>
            <a:picLocks noChangeAspect="1"/>
          </p:cNvPicPr>
          <p:nvPr>
            <p:custDataLst>
              <p:tags r:id="rId27"/>
            </p:custDataLst>
          </p:nvPr>
        </p:nvPicPr>
        <p:blipFill>
          <a:blip r:embed="rId28"/>
          <a:stretch>
            <a:fillRect/>
          </a:stretch>
        </p:blipFill>
        <p:spPr>
          <a:xfrm>
            <a:off x="6376670" y="5350510"/>
            <a:ext cx="2641600" cy="1114425"/>
          </a:xfrm>
          <a:prstGeom prst="rect">
            <a:avLst/>
          </a:prstGeom>
        </p:spPr>
      </p:pic>
      <p:pic>
        <p:nvPicPr>
          <p:cNvPr id="22" name="图片 21"/>
          <p:cNvPicPr>
            <a:picLocks noChangeAspect="1"/>
          </p:cNvPicPr>
          <p:nvPr>
            <p:custDataLst>
              <p:tags r:id="rId29"/>
            </p:custDataLst>
          </p:nvPr>
        </p:nvPicPr>
        <p:blipFill>
          <a:blip r:embed="rId30"/>
          <a:stretch>
            <a:fillRect/>
          </a:stretch>
        </p:blipFill>
        <p:spPr>
          <a:xfrm>
            <a:off x="9006205" y="2903855"/>
            <a:ext cx="2729230" cy="1061085"/>
          </a:xfrm>
          <a:prstGeom prst="rect">
            <a:avLst/>
          </a:prstGeom>
        </p:spPr>
      </p:pic>
      <p:pic>
        <p:nvPicPr>
          <p:cNvPr id="23" name="图片 22"/>
          <p:cNvPicPr>
            <a:picLocks noChangeAspect="1"/>
          </p:cNvPicPr>
          <p:nvPr>
            <p:custDataLst>
              <p:tags r:id="rId31"/>
            </p:custDataLst>
          </p:nvPr>
        </p:nvPicPr>
        <p:blipFill>
          <a:blip r:embed="rId32"/>
          <a:stretch>
            <a:fillRect/>
          </a:stretch>
        </p:blipFill>
        <p:spPr>
          <a:xfrm>
            <a:off x="9018270" y="3462020"/>
            <a:ext cx="2717165" cy="1114425"/>
          </a:xfrm>
          <a:prstGeom prst="rect">
            <a:avLst/>
          </a:prstGeom>
        </p:spPr>
      </p:pic>
      <p:pic>
        <p:nvPicPr>
          <p:cNvPr id="24" name="图片 23"/>
          <p:cNvPicPr>
            <a:picLocks noChangeAspect="1"/>
          </p:cNvPicPr>
          <p:nvPr>
            <p:custDataLst>
              <p:tags r:id="rId33"/>
            </p:custDataLst>
          </p:nvPr>
        </p:nvPicPr>
        <p:blipFill>
          <a:blip r:embed="rId34"/>
          <a:stretch>
            <a:fillRect/>
          </a:stretch>
        </p:blipFill>
        <p:spPr>
          <a:xfrm>
            <a:off x="9026525" y="4134485"/>
            <a:ext cx="2719705" cy="108521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635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88" name="椭圆 87"/>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9" name="椭圆 88"/>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p:cNvSpPr/>
          <p:nvPr/>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1" name="椭圆 90"/>
          <p:cNvSpPr/>
          <p:nvPr/>
        </p:nvSpPr>
        <p:spPr>
          <a:xfrm>
            <a:off x="-2024001" y="-3080221"/>
            <a:ext cx="7262118" cy="7262118"/>
          </a:xfrm>
          <a:prstGeom prst="ellipse">
            <a:avLst/>
          </a:prstGeom>
          <a:gradFill flip="none" rotWithShape="1">
            <a:gsLst>
              <a:gs pos="0">
                <a:schemeClr val="accent4"/>
              </a:gs>
              <a:gs pos="100000">
                <a:schemeClr val="accent4">
                  <a:lumMod val="20000"/>
                  <a:lumOff val="80000"/>
                  <a:alpha val="37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20" name="组合 19"/>
          <p:cNvGrpSpPr/>
          <p:nvPr/>
        </p:nvGrpSpPr>
        <p:grpSpPr>
          <a:xfrm>
            <a:off x="615949" y="1240192"/>
            <a:ext cx="3891643" cy="8008717"/>
            <a:chOff x="1221965" y="3799606"/>
            <a:chExt cx="2096607" cy="4314664"/>
          </a:xfrm>
        </p:grpSpPr>
        <p:sp>
          <p:nvSpPr>
            <p:cNvPr id="12" name="任意多边形 11"/>
            <p:cNvSpPr/>
            <p:nvPr/>
          </p:nvSpPr>
          <p:spPr>
            <a:xfrm>
              <a:off x="1221965" y="3799606"/>
              <a:ext cx="2096607" cy="4314664"/>
            </a:xfrm>
            <a:custGeom>
              <a:avLst/>
              <a:gdLst>
                <a:gd name="connsiteX0" fmla="*/ 1562100 w 1562100"/>
                <a:gd name="connsiteY0" fmla="*/ 224790 h 3214687"/>
                <a:gd name="connsiteX1" fmla="*/ 1562100 w 1562100"/>
                <a:gd name="connsiteY1" fmla="*/ 2989898 h 3214687"/>
                <a:gd name="connsiteX2" fmla="*/ 1496377 w 1562100"/>
                <a:gd name="connsiteY2" fmla="*/ 3148965 h 3214687"/>
                <a:gd name="connsiteX3" fmla="*/ 1337310 w 1562100"/>
                <a:gd name="connsiteY3" fmla="*/ 3214688 h 3214687"/>
                <a:gd name="connsiteX4" fmla="*/ 224790 w 1562100"/>
                <a:gd name="connsiteY4" fmla="*/ 3214688 h 3214687"/>
                <a:gd name="connsiteX5" fmla="*/ 65723 w 1562100"/>
                <a:gd name="connsiteY5" fmla="*/ 3148965 h 3214687"/>
                <a:gd name="connsiteX6" fmla="*/ 0 w 1562100"/>
                <a:gd name="connsiteY6" fmla="*/ 2989898 h 3214687"/>
                <a:gd name="connsiteX7" fmla="*/ 0 w 1562100"/>
                <a:gd name="connsiteY7" fmla="*/ 224790 h 3214687"/>
                <a:gd name="connsiteX8" fmla="*/ 65723 w 1562100"/>
                <a:gd name="connsiteY8" fmla="*/ 65723 h 3214687"/>
                <a:gd name="connsiteX9" fmla="*/ 224790 w 1562100"/>
                <a:gd name="connsiteY9" fmla="*/ 0 h 3214687"/>
                <a:gd name="connsiteX10" fmla="*/ 1337310 w 1562100"/>
                <a:gd name="connsiteY10" fmla="*/ 0 h 3214687"/>
                <a:gd name="connsiteX11" fmla="*/ 1496377 w 1562100"/>
                <a:gd name="connsiteY11" fmla="*/ 65723 h 3214687"/>
                <a:gd name="connsiteX12" fmla="*/ 1562100 w 1562100"/>
                <a:gd name="connsiteY12" fmla="*/ 224790 h 321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100" h="3214687">
                  <a:moveTo>
                    <a:pt x="1562100" y="224790"/>
                  </a:moveTo>
                  <a:lnTo>
                    <a:pt x="1562100" y="2989898"/>
                  </a:lnTo>
                  <a:cubicBezTo>
                    <a:pt x="1562100" y="3051810"/>
                    <a:pt x="1536383" y="3108008"/>
                    <a:pt x="1496377" y="3148965"/>
                  </a:cubicBezTo>
                  <a:cubicBezTo>
                    <a:pt x="1455421" y="3189923"/>
                    <a:pt x="1399223" y="3214688"/>
                    <a:pt x="1337310" y="3214688"/>
                  </a:cubicBezTo>
                  <a:lnTo>
                    <a:pt x="224790" y="3214688"/>
                  </a:lnTo>
                  <a:cubicBezTo>
                    <a:pt x="162877" y="3214688"/>
                    <a:pt x="106680" y="3188970"/>
                    <a:pt x="65723" y="3148965"/>
                  </a:cubicBezTo>
                  <a:cubicBezTo>
                    <a:pt x="24765" y="3108008"/>
                    <a:pt x="0" y="3051810"/>
                    <a:pt x="0" y="2989898"/>
                  </a:cubicBezTo>
                  <a:lnTo>
                    <a:pt x="0" y="224790"/>
                  </a:lnTo>
                  <a:cubicBezTo>
                    <a:pt x="0" y="162878"/>
                    <a:pt x="25717" y="106680"/>
                    <a:pt x="65723" y="65723"/>
                  </a:cubicBezTo>
                  <a:cubicBezTo>
                    <a:pt x="106680" y="24765"/>
                    <a:pt x="162877" y="0"/>
                    <a:pt x="224790" y="0"/>
                  </a:cubicBezTo>
                  <a:lnTo>
                    <a:pt x="1337310" y="0"/>
                  </a:lnTo>
                  <a:cubicBezTo>
                    <a:pt x="1399223" y="0"/>
                    <a:pt x="1455421" y="24765"/>
                    <a:pt x="1496377" y="65723"/>
                  </a:cubicBezTo>
                  <a:cubicBezTo>
                    <a:pt x="1537335" y="106680"/>
                    <a:pt x="1562100" y="162878"/>
                    <a:pt x="1562100" y="224790"/>
                  </a:cubicBezTo>
                  <a:close/>
                </a:path>
              </a:pathLst>
            </a:custGeom>
            <a:noFill/>
            <a:ln w="12700" cap="flat">
              <a:solidFill>
                <a:schemeClr val="accent1"/>
              </a:solidFill>
              <a:prstDash val="solid"/>
              <a:miter/>
            </a:ln>
          </p:spPr>
          <p:txBody>
            <a:bodyPr rtlCol="0" anchor="ctr">
              <a:spAutoFit/>
            </a:bodyPr>
            <a:lstStyle/>
            <a:p>
              <a:endParaRPr lang="zh-CN" altLang="en-US"/>
            </a:p>
          </p:txBody>
        </p:sp>
        <p:sp>
          <p:nvSpPr>
            <p:cNvPr id="9" name="任意多边形 8"/>
            <p:cNvSpPr/>
            <p:nvPr/>
          </p:nvSpPr>
          <p:spPr>
            <a:xfrm>
              <a:off x="1320403" y="3899324"/>
              <a:ext cx="1901009" cy="4113951"/>
            </a:xfrm>
            <a:custGeom>
              <a:avLst/>
              <a:gdLst>
                <a:gd name="connsiteX0" fmla="*/ 139066 w 1416368"/>
                <a:gd name="connsiteY0" fmla="*/ 0 h 3065144"/>
                <a:gd name="connsiteX1" fmla="*/ 291466 w 1416368"/>
                <a:gd name="connsiteY1" fmla="*/ 0 h 3065144"/>
                <a:gd name="connsiteX2" fmla="*/ 307658 w 1416368"/>
                <a:gd name="connsiteY2" fmla="*/ 16192 h 3065144"/>
                <a:gd name="connsiteX3" fmla="*/ 307658 w 1416368"/>
                <a:gd name="connsiteY3" fmla="*/ 23813 h 3065144"/>
                <a:gd name="connsiteX4" fmla="*/ 398145 w 1416368"/>
                <a:gd name="connsiteY4" fmla="*/ 114300 h 3065144"/>
                <a:gd name="connsiteX5" fmla="*/ 1019175 w 1416368"/>
                <a:gd name="connsiteY5" fmla="*/ 114300 h 3065144"/>
                <a:gd name="connsiteX6" fmla="*/ 1109663 w 1416368"/>
                <a:gd name="connsiteY6" fmla="*/ 23813 h 3065144"/>
                <a:gd name="connsiteX7" fmla="*/ 1109663 w 1416368"/>
                <a:gd name="connsiteY7" fmla="*/ 16192 h 3065144"/>
                <a:gd name="connsiteX8" fmla="*/ 1125856 w 1416368"/>
                <a:gd name="connsiteY8" fmla="*/ 0 h 3065144"/>
                <a:gd name="connsiteX9" fmla="*/ 1277303 w 1416368"/>
                <a:gd name="connsiteY9" fmla="*/ 0 h 3065144"/>
                <a:gd name="connsiteX10" fmla="*/ 1416368 w 1416368"/>
                <a:gd name="connsiteY10" fmla="*/ 139065 h 3065144"/>
                <a:gd name="connsiteX11" fmla="*/ 1416368 w 1416368"/>
                <a:gd name="connsiteY11" fmla="*/ 2926080 h 3065144"/>
                <a:gd name="connsiteX12" fmla="*/ 1277303 w 1416368"/>
                <a:gd name="connsiteY12" fmla="*/ 3065145 h 3065144"/>
                <a:gd name="connsiteX13" fmla="*/ 139066 w 1416368"/>
                <a:gd name="connsiteY13" fmla="*/ 3065145 h 3065144"/>
                <a:gd name="connsiteX14" fmla="*/ 0 w 1416368"/>
                <a:gd name="connsiteY14" fmla="*/ 2926080 h 3065144"/>
                <a:gd name="connsiteX15" fmla="*/ 0 w 1416368"/>
                <a:gd name="connsiteY15" fmla="*/ 139065 h 3065144"/>
                <a:gd name="connsiteX16" fmla="*/ 139066 w 1416368"/>
                <a:gd name="connsiteY16" fmla="*/ 0 h 306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6368" h="3065144">
                  <a:moveTo>
                    <a:pt x="139066" y="0"/>
                  </a:moveTo>
                  <a:lnTo>
                    <a:pt x="291466" y="0"/>
                  </a:lnTo>
                  <a:cubicBezTo>
                    <a:pt x="300038" y="0"/>
                    <a:pt x="307658" y="6667"/>
                    <a:pt x="307658" y="16192"/>
                  </a:cubicBezTo>
                  <a:lnTo>
                    <a:pt x="307658" y="23813"/>
                  </a:lnTo>
                  <a:cubicBezTo>
                    <a:pt x="307658" y="73343"/>
                    <a:pt x="348616" y="114300"/>
                    <a:pt x="398145" y="114300"/>
                  </a:cubicBezTo>
                  <a:lnTo>
                    <a:pt x="1019175" y="114300"/>
                  </a:lnTo>
                  <a:cubicBezTo>
                    <a:pt x="1068706" y="114300"/>
                    <a:pt x="1109663" y="73343"/>
                    <a:pt x="1109663" y="23813"/>
                  </a:cubicBezTo>
                  <a:lnTo>
                    <a:pt x="1109663" y="16192"/>
                  </a:lnTo>
                  <a:cubicBezTo>
                    <a:pt x="1109663" y="7620"/>
                    <a:pt x="1116331" y="0"/>
                    <a:pt x="1125856" y="0"/>
                  </a:cubicBezTo>
                  <a:lnTo>
                    <a:pt x="1277303" y="0"/>
                  </a:lnTo>
                  <a:cubicBezTo>
                    <a:pt x="1353503" y="0"/>
                    <a:pt x="1416368" y="62865"/>
                    <a:pt x="1416368" y="139065"/>
                  </a:cubicBezTo>
                  <a:lnTo>
                    <a:pt x="1416368" y="2926080"/>
                  </a:lnTo>
                  <a:cubicBezTo>
                    <a:pt x="1416368" y="3002280"/>
                    <a:pt x="1353503" y="3065145"/>
                    <a:pt x="1277303" y="3065145"/>
                  </a:cubicBezTo>
                  <a:lnTo>
                    <a:pt x="139066" y="3065145"/>
                  </a:lnTo>
                  <a:cubicBezTo>
                    <a:pt x="61913" y="3065145"/>
                    <a:pt x="0" y="3002280"/>
                    <a:pt x="0" y="2926080"/>
                  </a:cubicBezTo>
                  <a:lnTo>
                    <a:pt x="0" y="139065"/>
                  </a:lnTo>
                  <a:cubicBezTo>
                    <a:pt x="0" y="62865"/>
                    <a:pt x="62866" y="0"/>
                    <a:pt x="139066" y="0"/>
                  </a:cubicBezTo>
                  <a:close/>
                </a:path>
              </a:pathLst>
            </a:custGeom>
            <a:gradFill flip="none" rotWithShape="1">
              <a:gsLst>
                <a:gs pos="0">
                  <a:schemeClr val="accent5">
                    <a:lumMod val="30000"/>
                    <a:lumOff val="70000"/>
                  </a:schemeClr>
                </a:gs>
                <a:gs pos="100000">
                  <a:schemeClr val="accent6">
                    <a:lumMod val="30000"/>
                    <a:lumOff val="70000"/>
                  </a:schemeClr>
                </a:gs>
              </a:gsLst>
              <a:lin ang="2700000" scaled="1"/>
              <a:tileRect/>
            </a:gra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solidFill>
                  <a:schemeClr val="lt1"/>
                </a:solidFill>
              </a:endParaRPr>
            </a:p>
          </p:txBody>
        </p:sp>
      </p:grpSp>
      <p:sp>
        <p:nvSpPr>
          <p:cNvPr id="4" name="矩形 3"/>
          <p:cNvSpPr>
            <a:spLocks noChangeArrowheads="1"/>
          </p:cNvSpPr>
          <p:nvPr/>
        </p:nvSpPr>
        <p:spPr bwMode="auto">
          <a:xfrm>
            <a:off x="2344563" y="3233335"/>
            <a:ext cx="1154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defTabSz="609600"/>
            <a:r>
              <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rPr>
              <a:t>02.</a:t>
            </a:r>
            <a:endPar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endParaRPr>
          </a:p>
        </p:txBody>
      </p:sp>
      <p:grpSp>
        <p:nvGrpSpPr>
          <p:cNvPr id="32" name="组合 31"/>
          <p:cNvGrpSpPr/>
          <p:nvPr/>
        </p:nvGrpSpPr>
        <p:grpSpPr>
          <a:xfrm>
            <a:off x="1190180" y="3243761"/>
            <a:ext cx="762604" cy="721881"/>
            <a:chOff x="1400045" y="3905250"/>
            <a:chExt cx="673764" cy="721881"/>
          </a:xfrm>
        </p:grpSpPr>
        <p:sp>
          <p:nvSpPr>
            <p:cNvPr id="6" name="圆角矩形 5"/>
            <p:cNvSpPr/>
            <p:nvPr/>
          </p:nvSpPr>
          <p:spPr>
            <a:xfrm>
              <a:off x="1400045" y="4025900"/>
              <a:ext cx="45719" cy="4266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8" name="圆角矩形 27"/>
            <p:cNvSpPr/>
            <p:nvPr/>
          </p:nvSpPr>
          <p:spPr>
            <a:xfrm>
              <a:off x="1557056" y="4054475"/>
              <a:ext cx="45719" cy="572656"/>
            </a:xfrm>
            <a:prstGeom prst="roundRect">
              <a:avLst>
                <a:gd name="adj" fmla="val 50000"/>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9" name="圆角矩形 28"/>
            <p:cNvSpPr/>
            <p:nvPr/>
          </p:nvSpPr>
          <p:spPr>
            <a:xfrm>
              <a:off x="1714067" y="3905250"/>
              <a:ext cx="45719" cy="6679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0" name="圆角矩形 29"/>
            <p:cNvSpPr/>
            <p:nvPr/>
          </p:nvSpPr>
          <p:spPr>
            <a:xfrm>
              <a:off x="1871078" y="3990975"/>
              <a:ext cx="45719" cy="4095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 name="圆角矩形 30"/>
            <p:cNvSpPr/>
            <p:nvPr/>
          </p:nvSpPr>
          <p:spPr>
            <a:xfrm>
              <a:off x="2028090" y="4054475"/>
              <a:ext cx="45719" cy="3460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p:cNvSpPr txBox="1"/>
          <p:nvPr/>
        </p:nvSpPr>
        <p:spPr>
          <a:xfrm>
            <a:off x="5109845" y="3218815"/>
            <a:ext cx="2667000" cy="645795"/>
          </a:xfrm>
          <a:prstGeom prst="rect">
            <a:avLst/>
          </a:prstGeom>
          <a:noFill/>
        </p:spPr>
        <p:txBody>
          <a:bodyPr wrap="none" lIns="0" tIns="0" rIns="0" bIns="0" rtlCol="0">
            <a:spAutoFit/>
            <a:scene3d>
              <a:camera prst="orthographicFront"/>
              <a:lightRig rig="threePt" dir="t"/>
            </a:scene3d>
            <a:sp3d contourW="12700"/>
          </a:bodyPr>
          <a:lstStyle/>
          <a:p>
            <a:r>
              <a:rPr lang="zh-CN" altLang="en-US" sz="4200" dirty="0">
                <a:solidFill>
                  <a:schemeClr val="accent1"/>
                </a:solidFill>
                <a:latin typeface="+mj-ea"/>
                <a:ea typeface="+mj-ea"/>
                <a:cs typeface="字魂59号-创粗黑" panose="00000500000000000000" pitchFamily="2" charset="-122"/>
                <a:sym typeface="字魂59号-创粗黑" panose="00000500000000000000" pitchFamily="2" charset="-122"/>
              </a:rPr>
              <a:t>实践</a:t>
            </a:r>
            <a:r>
              <a:rPr lang="zh-CN" altLang="en-US" sz="4200" dirty="0">
                <a:solidFill>
                  <a:schemeClr val="accent1"/>
                </a:solidFill>
                <a:latin typeface="+mj-ea"/>
                <a:ea typeface="+mj-ea"/>
                <a:cs typeface="字魂59号-创粗黑" panose="00000500000000000000" pitchFamily="2" charset="-122"/>
                <a:sym typeface="字魂59号-创粗黑" panose="00000500000000000000" pitchFamily="2" charset="-122"/>
              </a:rPr>
              <a:t>出真知</a:t>
            </a:r>
            <a:endParaRPr lang="zh-CN" altLang="en-US" sz="4200" dirty="0">
              <a:solidFill>
                <a:schemeClr val="accent1"/>
              </a:solidFill>
              <a:latin typeface="+mj-ea"/>
              <a:ea typeface="+mj-ea"/>
              <a:cs typeface="字魂59号-创粗黑" panose="00000500000000000000" pitchFamily="2" charset="-122"/>
              <a:sym typeface="字魂59号-创粗黑" panose="00000500000000000000" pitchFamily="2"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10800,&quot;width&quot;:7709}"/>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ISLIDE.GUIDESSETTING" val="{&quot;Id&quot;:&quot;ac114957-c432-495c-96fe-f6fa192e412d&quot;,&quot;Name&quot;:&quot;4&quot;,&quot;Kind&quot;:&quot;Custom&quot;,&quot;OldGuidesSetting&quot;:{&quot;HeaderHeight&quot;:7.0,&quot;FooterHeight&quot;:5.0,&quot;SideMargin&quot;:5.0,&quot;TopMargin&quot;:4.0,&quot;BottomMargin&quot;:4.0,&quot;IntervalMargin&quot;:3.0}}"/>
  <p:tag name="KSO_WPP_MARK_KEY" val="de71ad15-f1ce-4b8d-a5e7-4d9518c37567"/>
  <p:tag name="COMMONDATA" val="eyJoZGlkIjoiYzVlY2Y0YzZkYWYzNzA2YzFkODE0ZTMyNGM0MmJjMmM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1">
  <a:themeElements>
    <a:clrScheme name="稿定">
      <a:dk1>
        <a:sysClr val="windowText" lastClr="000000"/>
      </a:dk1>
      <a:lt1>
        <a:sysClr val="window" lastClr="FFFFFF"/>
      </a:lt1>
      <a:dk2>
        <a:srgbClr val="44546A"/>
      </a:dk2>
      <a:lt2>
        <a:srgbClr val="E7E6E6"/>
      </a:lt2>
      <a:accent1>
        <a:srgbClr val="2F2FEC"/>
      </a:accent1>
      <a:accent2>
        <a:srgbClr val="6399F4"/>
      </a:accent2>
      <a:accent3>
        <a:srgbClr val="5E60F4"/>
      </a:accent3>
      <a:accent4>
        <a:srgbClr val="8393F7"/>
      </a:accent4>
      <a:accent5>
        <a:srgbClr val="E1E2E9"/>
      </a:accent5>
      <a:accent6>
        <a:srgbClr val="CED6EB"/>
      </a:accent6>
      <a:hlink>
        <a:srgbClr val="0563C1"/>
      </a:hlink>
      <a:folHlink>
        <a:srgbClr val="954F72"/>
      </a:folHlink>
    </a:clrScheme>
    <a:fontScheme name="OPs">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3767</Words>
  <Application>WPS 演示</Application>
  <PresentationFormat>宽屏</PresentationFormat>
  <Paragraphs>173</Paragraphs>
  <Slides>19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宋体</vt:lpstr>
      <vt:lpstr>Wingdings</vt:lpstr>
      <vt:lpstr>微软雅黑</vt:lpstr>
      <vt:lpstr>字魂59号-创粗黑</vt:lpstr>
      <vt:lpstr>黑体</vt:lpstr>
      <vt:lpstr>Arial Unicode MS</vt:lpstr>
      <vt:lpstr>OPPOSans B</vt:lpstr>
      <vt:lpstr>Calibri</vt:lpstr>
      <vt:lpstr>阿里巴巴普惠体 R</vt:lpstr>
      <vt:lpstr>思源黑体 CN Regular</vt:lpstr>
      <vt:lpstr>OPPOSans H</vt:lpstr>
      <vt:lpstr>Arial Black</vt:lpstr>
      <vt:lpstr>微软雅黑 Light</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70</dc:creator>
  <cp:lastModifiedBy>王荣胜</cp:lastModifiedBy>
  <cp:revision>268</cp:revision>
  <dcterms:created xsi:type="dcterms:W3CDTF">2021-11-21T09:40:00Z</dcterms:created>
  <dcterms:modified xsi:type="dcterms:W3CDTF">2023-03-06T10:06:45Z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96333CF18FAC4C6798C225A3FCA50054</vt:lpwstr>
  </property>
  <property fmtid="{D5CDD505-2E9C-101B-9397-08002B2CF9AE}" pid="3" name="KSOProductBuildVer">
    <vt:lpwstr>2052-11.1.0.13703</vt:lpwstr>
  </property>
</Properties>
</file>